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67" r:id="rId9"/>
    <p:sldId id="268" r:id="rId10"/>
    <p:sldId id="270" r:id="rId11"/>
    <p:sldId id="272" r:id="rId12"/>
    <p:sldId id="271" r:id="rId13"/>
    <p:sldId id="273" r:id="rId14"/>
    <p:sldId id="263" r:id="rId15"/>
    <p:sldId id="266" r:id="rId16"/>
    <p:sldId id="274" r:id="rId17"/>
    <p:sldId id="275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06/relationships/legacyDocTextInfo" Target="legacyDocTextInfo.bin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Zveze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l-SI"/>
  <c:chart>
    <c:plotArea>
      <c:layout/>
      <c:barChart>
        <c:barDir val="col"/>
        <c:grouping val="stacked"/>
        <c:ser>
          <c:idx val="0"/>
          <c:order val="0"/>
          <c:tx>
            <c:strRef>
              <c:f>List1!$B$6</c:f>
              <c:strCache>
                <c:ptCount val="1"/>
                <c:pt idx="0">
                  <c:v>MVZT</c:v>
                </c:pt>
              </c:strCache>
            </c:strRef>
          </c:tx>
          <c:spPr>
            <a:solidFill>
              <a:srgbClr val="002060"/>
            </a:solidFill>
          </c:spPr>
          <c:cat>
            <c:numRef>
              <c:f>List1!$A$7:$A$8</c:f>
              <c:numCache>
                <c:formatCode>General</c:formatCode>
                <c:ptCount val="2"/>
                <c:pt idx="0">
                  <c:v>2010</c:v>
                </c:pt>
                <c:pt idx="1">
                  <c:v>2011</c:v>
                </c:pt>
              </c:numCache>
            </c:numRef>
          </c:cat>
          <c:val>
            <c:numRef>
              <c:f>List1!$B$7:$B$8</c:f>
              <c:numCache>
                <c:formatCode>#,##0.00</c:formatCode>
                <c:ptCount val="2"/>
                <c:pt idx="0">
                  <c:v>26848</c:v>
                </c:pt>
                <c:pt idx="1">
                  <c:v>17915.560000000001</c:v>
                </c:pt>
              </c:numCache>
            </c:numRef>
          </c:val>
        </c:ser>
        <c:ser>
          <c:idx val="1"/>
          <c:order val="1"/>
          <c:tx>
            <c:strRef>
              <c:f>List1!$C$6</c:f>
              <c:strCache>
                <c:ptCount val="1"/>
                <c:pt idx="0">
                  <c:v>Vpisnine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numRef>
              <c:f>List1!$A$7:$A$8</c:f>
              <c:numCache>
                <c:formatCode>General</c:formatCode>
                <c:ptCount val="2"/>
                <c:pt idx="0">
                  <c:v>2010</c:v>
                </c:pt>
                <c:pt idx="1">
                  <c:v>2011</c:v>
                </c:pt>
              </c:numCache>
            </c:numRef>
          </c:cat>
          <c:val>
            <c:numRef>
              <c:f>List1!$C$7:$C$8</c:f>
              <c:numCache>
                <c:formatCode>#,##0.00</c:formatCode>
                <c:ptCount val="2"/>
                <c:pt idx="0">
                  <c:v>37633</c:v>
                </c:pt>
                <c:pt idx="1">
                  <c:v>33700</c:v>
                </c:pt>
              </c:numCache>
            </c:numRef>
          </c:val>
        </c:ser>
        <c:ser>
          <c:idx val="2"/>
          <c:order val="2"/>
          <c:tx>
            <c:strRef>
              <c:f>List1!$D$6</c:f>
              <c:strCache>
                <c:ptCount val="1"/>
                <c:pt idx="0">
                  <c:v>Šolnine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cat>
            <c:numRef>
              <c:f>List1!$A$7:$A$8</c:f>
              <c:numCache>
                <c:formatCode>General</c:formatCode>
                <c:ptCount val="2"/>
                <c:pt idx="0">
                  <c:v>2010</c:v>
                </c:pt>
                <c:pt idx="1">
                  <c:v>2011</c:v>
                </c:pt>
              </c:numCache>
            </c:numRef>
          </c:cat>
          <c:val>
            <c:numRef>
              <c:f>List1!$D$7:$D$8</c:f>
              <c:numCache>
                <c:formatCode>#,##0.00</c:formatCode>
                <c:ptCount val="2"/>
                <c:pt idx="0">
                  <c:v>219186</c:v>
                </c:pt>
                <c:pt idx="1">
                  <c:v>156200</c:v>
                </c:pt>
              </c:numCache>
            </c:numRef>
          </c:val>
        </c:ser>
        <c:overlap val="100"/>
        <c:axId val="68866048"/>
        <c:axId val="68867584"/>
      </c:barChart>
      <c:catAx>
        <c:axId val="68866048"/>
        <c:scaling>
          <c:orientation val="minMax"/>
        </c:scaling>
        <c:axPos val="b"/>
        <c:numFmt formatCode="General" sourceLinked="1"/>
        <c:tickLblPos val="nextTo"/>
        <c:crossAx val="68867584"/>
        <c:crosses val="autoZero"/>
        <c:auto val="1"/>
        <c:lblAlgn val="ctr"/>
        <c:lblOffset val="100"/>
      </c:catAx>
      <c:valAx>
        <c:axId val="68867584"/>
        <c:scaling>
          <c:orientation val="minMax"/>
        </c:scaling>
        <c:axPos val="l"/>
        <c:majorGridlines/>
        <c:numFmt formatCode="#,##0.00" sourceLinked="1"/>
        <c:tickLblPos val="nextTo"/>
        <c:crossAx val="6886604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8.bin"/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10" Type="http://schemas.microsoft.com/office/2006/relationships/legacyDiagramText" Target="legacyDiagramText10.bin"/><Relationship Id="rId4" Type="http://schemas.microsoft.com/office/2006/relationships/legacyDiagramText" Target="legacyDiagramText4.bin"/><Relationship Id="rId9" Type="http://schemas.microsoft.com/office/2006/relationships/legacyDiagramText" Target="legacyDiagramText9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l-SI" smtClean="0"/>
              <a:t>Kliknite, če želite urediti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832299-6129-46C6-80D4-2BFF1A2671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1A3E58-056C-4230-8F21-072FBCD65F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5AAD7-3F8A-434D-B542-8CC758BB7C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41F33B-42BF-46E0-85F7-478F1C63F3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6B583-BDC7-48FC-9BA4-C116F9A77D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C0C62-3D7C-4026-9D17-9251966E22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770FE-929B-42A5-82ED-F767F50427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CCDA1B-1957-403A-9CC1-BA7F3EC593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E1CC5F-53DB-4539-803A-589CBFD653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3609E3-3322-484C-B295-0D90650B5B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916EDD-366B-40D4-8E51-4488A2E476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Kliknite, če želite urediti slog naslova matrice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Kliknite, če želite urediti sloge besedila matrice</a:t>
            </a:r>
          </a:p>
          <a:p>
            <a:pPr lvl="1"/>
            <a:r>
              <a:rPr lang="en-US" smtClean="0"/>
              <a:t>Druga raven</a:t>
            </a:r>
          </a:p>
          <a:p>
            <a:pPr lvl="2"/>
            <a:r>
              <a:rPr lang="en-US" smtClean="0"/>
              <a:t>Tretja raven</a:t>
            </a:r>
          </a:p>
          <a:p>
            <a:pPr lvl="3"/>
            <a:r>
              <a:rPr lang="en-US" smtClean="0"/>
              <a:t>Četrta raven</a:t>
            </a:r>
          </a:p>
          <a:p>
            <a:pPr lvl="4"/>
            <a:r>
              <a:rPr lang="en-US" smtClean="0"/>
              <a:t>Peta raven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E324382-5049-4B37-8751-5BCFAE34A6C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2276872"/>
            <a:ext cx="7772400" cy="2306687"/>
          </a:xfrm>
        </p:spPr>
        <p:txBody>
          <a:bodyPr/>
          <a:lstStyle/>
          <a:p>
            <a:r>
              <a:rPr lang="sl-SI" b="1" dirty="0" smtClean="0">
                <a:solidFill>
                  <a:schemeClr val="accent6">
                    <a:lumMod val="50000"/>
                  </a:schemeClr>
                </a:solidFill>
                <a:latin typeface="Albertus Extra Bold" pitchFamily="34" charset="0"/>
              </a:rPr>
              <a:t/>
            </a:r>
            <a:br>
              <a:rPr lang="sl-SI" b="1" dirty="0" smtClean="0">
                <a:solidFill>
                  <a:schemeClr val="accent6">
                    <a:lumMod val="50000"/>
                  </a:schemeClr>
                </a:solidFill>
                <a:latin typeface="Albertus Extra Bold" pitchFamily="34" charset="0"/>
              </a:rPr>
            </a:br>
            <a:r>
              <a:rPr lang="sl-SI" b="1" dirty="0" smtClean="0">
                <a:solidFill>
                  <a:schemeClr val="accent6">
                    <a:lumMod val="50000"/>
                  </a:schemeClr>
                </a:solidFill>
                <a:latin typeface="Albertus Extra Bold" pitchFamily="34" charset="0"/>
              </a:rPr>
              <a:t/>
            </a:r>
            <a:br>
              <a:rPr lang="sl-SI" b="1" dirty="0" smtClean="0">
                <a:solidFill>
                  <a:schemeClr val="accent6">
                    <a:lumMod val="50000"/>
                  </a:schemeClr>
                </a:solidFill>
                <a:latin typeface="Albertus Extra Bold" pitchFamily="34" charset="0"/>
              </a:rPr>
            </a:br>
            <a:r>
              <a:rPr lang="sl-SI" b="1" dirty="0" smtClean="0">
                <a:solidFill>
                  <a:schemeClr val="accent6">
                    <a:lumMod val="50000"/>
                  </a:schemeClr>
                </a:solidFill>
                <a:latin typeface="Albertus Extra Bold" pitchFamily="34" charset="0"/>
              </a:rPr>
              <a:t/>
            </a:r>
            <a:br>
              <a:rPr lang="sl-SI" b="1" dirty="0" smtClean="0">
                <a:solidFill>
                  <a:schemeClr val="accent6">
                    <a:lumMod val="50000"/>
                  </a:schemeClr>
                </a:solidFill>
                <a:latin typeface="Albertus Extra Bold" pitchFamily="34" charset="0"/>
              </a:rPr>
            </a:br>
            <a:r>
              <a:rPr lang="sl-SI" b="1" dirty="0" smtClean="0">
                <a:solidFill>
                  <a:schemeClr val="accent6">
                    <a:lumMod val="50000"/>
                  </a:schemeClr>
                </a:solidFill>
                <a:latin typeface="Albertus Extra Bold" pitchFamily="34" charset="0"/>
              </a:rPr>
              <a:t> </a:t>
            </a:r>
            <a:endParaRPr lang="sl-SI" b="1" dirty="0">
              <a:solidFill>
                <a:schemeClr val="accent6">
                  <a:lumMod val="50000"/>
                </a:schemeClr>
              </a:solidFill>
              <a:latin typeface="Albertus Extra Bold" pitchFamily="34" charset="0"/>
            </a:endParaRPr>
          </a:p>
        </p:txBody>
      </p:sp>
      <p:pic>
        <p:nvPicPr>
          <p:cNvPr id="3" name="Slika 2" descr="logo_ssum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1833586"/>
            <a:ext cx="6183016" cy="26755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r>
              <a:rPr lang="sl-SI" dirty="0" smtClean="0">
                <a:solidFill>
                  <a:schemeClr val="accent6">
                    <a:lumMod val="50000"/>
                  </a:schemeClr>
                </a:solidFill>
                <a:latin typeface="Albertus Extra Bold" pitchFamily="34" charset="0"/>
              </a:rPr>
              <a:t>Kdo smo …</a:t>
            </a:r>
            <a:endParaRPr lang="sl-SI" dirty="0">
              <a:solidFill>
                <a:schemeClr val="accent6">
                  <a:lumMod val="50000"/>
                </a:schemeClr>
              </a:solidFill>
              <a:latin typeface="Albertus Extra Bold" pitchFamily="34" charset="0"/>
            </a:endParaRPr>
          </a:p>
        </p:txBody>
      </p:sp>
      <p:pic>
        <p:nvPicPr>
          <p:cNvPr id="4" name="Slika 3" descr="DSC_02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1628800"/>
            <a:ext cx="4320480" cy="43859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rganization Chart 2"/>
          <p:cNvGraphicFramePr>
            <a:graphicFrameLocks/>
          </p:cNvGraphicFramePr>
          <p:nvPr/>
        </p:nvGraphicFramePr>
        <p:xfrm>
          <a:off x="179512" y="548680"/>
          <a:ext cx="8784976" cy="5427266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  <p:sp>
        <p:nvSpPr>
          <p:cNvPr id="3" name="Zaobljeni pravokotnik 2"/>
          <p:cNvSpPr/>
          <p:nvPr/>
        </p:nvSpPr>
        <p:spPr>
          <a:xfrm>
            <a:off x="6660232" y="1988840"/>
            <a:ext cx="2232248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smtClean="0">
                <a:solidFill>
                  <a:schemeClr val="tx1"/>
                </a:solidFill>
              </a:rPr>
              <a:t>Društva, ki delujejo v interesu UM</a:t>
            </a:r>
            <a:endParaRPr lang="sl-SI" dirty="0">
              <a:solidFill>
                <a:schemeClr val="tx1"/>
              </a:solidFill>
            </a:endParaRPr>
          </a:p>
        </p:txBody>
      </p:sp>
      <p:cxnSp>
        <p:nvCxnSpPr>
          <p:cNvPr id="7" name="Raven puščični konektor 6"/>
          <p:cNvCxnSpPr/>
          <p:nvPr/>
        </p:nvCxnSpPr>
        <p:spPr>
          <a:xfrm>
            <a:off x="6084168" y="2420888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Raven puščični konektor 8"/>
          <p:cNvCxnSpPr/>
          <p:nvPr/>
        </p:nvCxnSpPr>
        <p:spPr>
          <a:xfrm rot="10800000">
            <a:off x="6084168" y="2636912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sl-SI" dirty="0" smtClean="0">
                <a:solidFill>
                  <a:schemeClr val="accent6">
                    <a:lumMod val="50000"/>
                  </a:schemeClr>
                </a:solidFill>
                <a:latin typeface="Albertus Extra Bold" pitchFamily="34" charset="0"/>
              </a:rPr>
              <a:t>Delovanje ŠS UM</a:t>
            </a:r>
            <a:endParaRPr lang="sl-SI" dirty="0">
              <a:solidFill>
                <a:schemeClr val="accent6">
                  <a:lumMod val="50000"/>
                </a:schemeClr>
              </a:solidFill>
              <a:latin typeface="Albertus Extra Bold" pitchFamily="34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1"/>
          </a:xfrm>
        </p:spPr>
        <p:txBody>
          <a:bodyPr/>
          <a:lstStyle/>
          <a:p>
            <a:r>
              <a:rPr lang="sl-SI" dirty="0" smtClean="0">
                <a:latin typeface="Albertus Extra Bold" pitchFamily="34" charset="0"/>
              </a:rPr>
              <a:t>Stalne delovne komisije:</a:t>
            </a:r>
          </a:p>
          <a:p>
            <a:pPr lvl="1"/>
            <a:r>
              <a:rPr lang="sl-SI" dirty="0" smtClean="0">
                <a:latin typeface="Albertus Extra Bold" pitchFamily="34" charset="0"/>
              </a:rPr>
              <a:t>za študijske zadeve;</a:t>
            </a:r>
          </a:p>
          <a:p>
            <a:pPr lvl="1"/>
            <a:r>
              <a:rPr lang="sl-SI" dirty="0" smtClean="0">
                <a:latin typeface="Albertus Extra Bold" pitchFamily="34" charset="0"/>
              </a:rPr>
              <a:t>za socialna vprašanja;</a:t>
            </a:r>
          </a:p>
          <a:p>
            <a:pPr lvl="1"/>
            <a:r>
              <a:rPr lang="sl-SI" dirty="0" smtClean="0">
                <a:latin typeface="Albertus Extra Bold" pitchFamily="34" charset="0"/>
              </a:rPr>
              <a:t>za </a:t>
            </a:r>
            <a:r>
              <a:rPr lang="sl-SI" dirty="0" err="1" smtClean="0">
                <a:latin typeface="Albertus Extra Bold" pitchFamily="34" charset="0"/>
              </a:rPr>
              <a:t>obštudijsko</a:t>
            </a:r>
            <a:r>
              <a:rPr lang="sl-SI" dirty="0" smtClean="0">
                <a:latin typeface="Albertus Extra Bold" pitchFamily="34" charset="0"/>
              </a:rPr>
              <a:t> dejavnost;</a:t>
            </a:r>
          </a:p>
          <a:p>
            <a:pPr lvl="1"/>
            <a:r>
              <a:rPr lang="sl-SI" dirty="0" smtClean="0">
                <a:latin typeface="Albertus Extra Bold" pitchFamily="34" charset="0"/>
              </a:rPr>
              <a:t>mednarodno in </a:t>
            </a:r>
            <a:r>
              <a:rPr lang="sl-SI" dirty="0" err="1" smtClean="0">
                <a:latin typeface="Albertus Extra Bold" pitchFamily="34" charset="0"/>
              </a:rPr>
              <a:t>meduniverzitetno</a:t>
            </a:r>
            <a:r>
              <a:rPr lang="sl-SI" dirty="0" smtClean="0">
                <a:latin typeface="Albertus Extra Bold" pitchFamily="34" charset="0"/>
              </a:rPr>
              <a:t> sodelovanje.</a:t>
            </a:r>
          </a:p>
          <a:p>
            <a:pPr lvl="1"/>
            <a:endParaRPr lang="sl-SI" dirty="0" smtClean="0">
              <a:latin typeface="Albertus Extra Bold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sl-SI" dirty="0" smtClean="0">
                <a:latin typeface="Albertus Extra Bold" pitchFamily="34" charset="0"/>
              </a:rPr>
              <a:t>Predstavnici ŠS UM za stike z javnostmi</a:t>
            </a:r>
          </a:p>
          <a:p>
            <a:pPr lvl="1">
              <a:buNone/>
            </a:pPr>
            <a:endParaRPr lang="sl-SI" dirty="0" smtClean="0">
              <a:latin typeface="Albertus Extra Bold" pitchFamily="34" charset="0"/>
            </a:endParaRPr>
          </a:p>
          <a:p>
            <a:pPr lvl="1"/>
            <a:endParaRPr lang="sl-SI" dirty="0" smtClean="0">
              <a:latin typeface="Albertus Extra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3568" y="1052736"/>
            <a:ext cx="8229600" cy="1143000"/>
          </a:xfrm>
        </p:spPr>
        <p:txBody>
          <a:bodyPr/>
          <a:lstStyle/>
          <a:p>
            <a:r>
              <a:rPr lang="sl-SI" sz="3500" dirty="0" smtClean="0">
                <a:solidFill>
                  <a:schemeClr val="accent6">
                    <a:lumMod val="50000"/>
                  </a:schemeClr>
                </a:solidFill>
                <a:latin typeface="Albertus Extra Bold" pitchFamily="34" charset="0"/>
              </a:rPr>
              <a:t>Študentsko mnenje v habilitacijskih postopkih </a:t>
            </a:r>
            <a:endParaRPr lang="sl-SI" sz="3500" dirty="0">
              <a:solidFill>
                <a:schemeClr val="accent6">
                  <a:lumMod val="50000"/>
                </a:schemeClr>
              </a:solidFill>
              <a:latin typeface="Albertus Extra Bold" pitchFamily="34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sz="2000" b="1" dirty="0" smtClean="0">
              <a:latin typeface="Albertus Extra Bold" pitchFamily="34" charset="0"/>
            </a:endParaRPr>
          </a:p>
          <a:p>
            <a:endParaRPr lang="sl-SI" sz="2000" b="1" dirty="0" smtClean="0">
              <a:latin typeface="Albertus Extra Bold" pitchFamily="34" charset="0"/>
            </a:endParaRPr>
          </a:p>
          <a:p>
            <a:r>
              <a:rPr lang="sl-SI" sz="2000" b="1" dirty="0" smtClean="0">
                <a:latin typeface="Albertus Extra Bold" pitchFamily="34" charset="0"/>
              </a:rPr>
              <a:t>od 30. 12. 2008 </a:t>
            </a:r>
            <a:r>
              <a:rPr lang="sl-SI" sz="1400" b="1" dirty="0" smtClean="0">
                <a:latin typeface="Albertus Extra Bold" pitchFamily="34" charset="0"/>
              </a:rPr>
              <a:t>(uveljavitev Pravilnika o postopku izvolitev v naziv visokošolskih učiteljev, znanstvenih delavcev in visokošolskih sodelavcev št. A9/2008 – 51 MT (Obvestila UM št. XXVI-9-2008)</a:t>
            </a:r>
          </a:p>
          <a:p>
            <a:endParaRPr lang="sl-SI" sz="1400" b="1" dirty="0" smtClean="0">
              <a:latin typeface="Albertus Extra Bold" pitchFamily="34" charset="0"/>
            </a:endParaRPr>
          </a:p>
          <a:p>
            <a:r>
              <a:rPr lang="sl-SI" sz="1400" b="1" dirty="0" smtClean="0">
                <a:latin typeface="Albertus Extra Bold" pitchFamily="34" charset="0"/>
              </a:rPr>
              <a:t>Podanih 13 negativnih mnenj:</a:t>
            </a:r>
            <a:endParaRPr lang="sl-SI" sz="600" dirty="0" smtClean="0">
              <a:latin typeface="Albertus Extra Bold" pitchFamily="34" charset="0"/>
            </a:endParaRPr>
          </a:p>
          <a:p>
            <a:pPr lvl="1"/>
            <a:r>
              <a:rPr lang="sl-SI" sz="1000" b="1" dirty="0" smtClean="0">
                <a:latin typeface="Albertus Extra Bold" pitchFamily="34" charset="0"/>
              </a:rPr>
              <a:t>Medicina – 5</a:t>
            </a:r>
          </a:p>
          <a:p>
            <a:pPr lvl="1"/>
            <a:r>
              <a:rPr lang="sl-SI" sz="1000" b="1" dirty="0" smtClean="0">
                <a:latin typeface="Albertus Extra Bold" pitchFamily="34" charset="0"/>
              </a:rPr>
              <a:t>Fakulteta za kmetijstvo - 2</a:t>
            </a:r>
          </a:p>
          <a:p>
            <a:pPr lvl="1"/>
            <a:r>
              <a:rPr lang="sl-SI" sz="1000" b="1" dirty="0" smtClean="0">
                <a:latin typeface="Albertus Extra Bold" pitchFamily="34" charset="0"/>
              </a:rPr>
              <a:t>Fakulteta za gradbeništvo -1</a:t>
            </a:r>
          </a:p>
          <a:p>
            <a:pPr lvl="1"/>
            <a:r>
              <a:rPr lang="sl-SI" sz="1000" b="1" dirty="0" smtClean="0">
                <a:latin typeface="Albertus Extra Bold" pitchFamily="34" charset="0"/>
              </a:rPr>
              <a:t>Pedagoška fakulteta – 1</a:t>
            </a:r>
          </a:p>
          <a:p>
            <a:pPr lvl="1"/>
            <a:r>
              <a:rPr lang="sl-SI" sz="1000" b="1" dirty="0" smtClean="0">
                <a:latin typeface="Albertus Extra Bold" pitchFamily="34" charset="0"/>
              </a:rPr>
              <a:t>Filozofska fakulteta – 1</a:t>
            </a:r>
          </a:p>
          <a:p>
            <a:pPr lvl="1"/>
            <a:r>
              <a:rPr lang="sl-SI" sz="1000" b="1" dirty="0" smtClean="0">
                <a:latin typeface="Albertus Extra Bold" pitchFamily="34" charset="0"/>
              </a:rPr>
              <a:t>Fakulteta za strojništvo – 1</a:t>
            </a:r>
          </a:p>
          <a:p>
            <a:pPr lvl="1"/>
            <a:r>
              <a:rPr lang="sl-SI" sz="1000" b="1" dirty="0" smtClean="0">
                <a:latin typeface="Albertus Extra Bold" pitchFamily="34" charset="0"/>
              </a:rPr>
              <a:t>Fakulteta za logistiko – 1</a:t>
            </a:r>
          </a:p>
          <a:p>
            <a:pPr lvl="1"/>
            <a:r>
              <a:rPr lang="sl-SI" sz="1000" b="1" dirty="0" smtClean="0">
                <a:latin typeface="Albertus Extra Bold" pitchFamily="34" charset="0"/>
              </a:rPr>
              <a:t>Fakulteta za zdravstvene vede –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864096"/>
          </a:xfrm>
        </p:spPr>
        <p:txBody>
          <a:bodyPr/>
          <a:lstStyle/>
          <a:p>
            <a:r>
              <a:rPr lang="sl-SI" dirty="0" smtClean="0">
                <a:solidFill>
                  <a:schemeClr val="accent6">
                    <a:lumMod val="50000"/>
                  </a:schemeClr>
                </a:solidFill>
                <a:latin typeface="Albertus Extra Bold" pitchFamily="34" charset="0"/>
              </a:rPr>
              <a:t>Projekti ŠS UM</a:t>
            </a:r>
            <a:endParaRPr lang="sl-SI" dirty="0">
              <a:solidFill>
                <a:schemeClr val="accent6">
                  <a:lumMod val="50000"/>
                </a:schemeClr>
              </a:solidFill>
              <a:latin typeface="Albertus Extra Bold" pitchFamily="34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3412976"/>
          </a:xfrm>
        </p:spPr>
        <p:txBody>
          <a:bodyPr/>
          <a:lstStyle/>
          <a:p>
            <a:pPr lvl="0"/>
            <a:r>
              <a:rPr lang="sl-SI" sz="2000" dirty="0" smtClean="0">
                <a:latin typeface="Albertus Extra Bold" pitchFamily="34" charset="0"/>
              </a:rPr>
              <a:t>Gremo na prvi rok (13. 10. 2009)</a:t>
            </a:r>
          </a:p>
          <a:p>
            <a:pPr lvl="0"/>
            <a:r>
              <a:rPr lang="sl-SI" sz="2000" dirty="0" smtClean="0">
                <a:latin typeface="Albertus Extra Bold" pitchFamily="34" charset="0"/>
              </a:rPr>
              <a:t>Študentska </a:t>
            </a:r>
            <a:r>
              <a:rPr lang="sl-SI" sz="2000" dirty="0" err="1" smtClean="0">
                <a:latin typeface="Albertus Extra Bold" pitchFamily="34" charset="0"/>
              </a:rPr>
              <a:t>bowling</a:t>
            </a:r>
            <a:r>
              <a:rPr lang="sl-SI" sz="2000" dirty="0" smtClean="0">
                <a:latin typeface="Albertus Extra Bold" pitchFamily="34" charset="0"/>
              </a:rPr>
              <a:t> liga (november 2009 – marec 2010)</a:t>
            </a:r>
          </a:p>
          <a:p>
            <a:pPr lvl="0"/>
            <a:r>
              <a:rPr lang="sl-SI" sz="2000" dirty="0" smtClean="0">
                <a:latin typeface="Albertus Extra Bold" pitchFamily="34" charset="0"/>
              </a:rPr>
              <a:t>Zimsko-športni vikend na Kopah (19. 3. – 21. 3. 2010)</a:t>
            </a:r>
          </a:p>
          <a:p>
            <a:pPr lvl="0"/>
            <a:r>
              <a:rPr lang="sl-SI" sz="2000" dirty="0" err="1" smtClean="0">
                <a:latin typeface="Albertus Extra Bold" pitchFamily="34" charset="0"/>
              </a:rPr>
              <a:t>Fašenk</a:t>
            </a:r>
            <a:r>
              <a:rPr lang="sl-SI" sz="2000" dirty="0" smtClean="0">
                <a:latin typeface="Albertus Extra Bold" pitchFamily="34" charset="0"/>
              </a:rPr>
              <a:t> </a:t>
            </a:r>
            <a:r>
              <a:rPr lang="sl-SI" sz="2000" dirty="0" err="1" smtClean="0">
                <a:latin typeface="Albertus Extra Bold" pitchFamily="34" charset="0"/>
              </a:rPr>
              <a:t>fest</a:t>
            </a:r>
            <a:r>
              <a:rPr lang="sl-SI" sz="2000" dirty="0" smtClean="0">
                <a:latin typeface="Albertus Extra Bold" pitchFamily="34" charset="0"/>
              </a:rPr>
              <a:t> (19. 2. 2010)</a:t>
            </a:r>
          </a:p>
          <a:p>
            <a:pPr lvl="0"/>
            <a:r>
              <a:rPr lang="sl-SI" sz="2000" dirty="0" smtClean="0">
                <a:latin typeface="Albertus Extra Bold" pitchFamily="34" charset="0"/>
              </a:rPr>
              <a:t>Krvodajalske akcije (november in maj)</a:t>
            </a:r>
          </a:p>
          <a:p>
            <a:pPr lvl="0"/>
            <a:r>
              <a:rPr lang="sl-SI" sz="2000" dirty="0" err="1" smtClean="0">
                <a:latin typeface="Albertus Extra Bold" pitchFamily="34" charset="0"/>
              </a:rPr>
              <a:t>Uni</a:t>
            </a:r>
            <a:r>
              <a:rPr lang="sl-SI" sz="2000" dirty="0" smtClean="0">
                <a:latin typeface="Albertus Extra Bold" pitchFamily="34" charset="0"/>
              </a:rPr>
              <a:t> </a:t>
            </a:r>
            <a:r>
              <a:rPr lang="sl-SI" sz="2000" dirty="0" err="1" smtClean="0">
                <a:latin typeface="Albertus Extra Bold" pitchFamily="34" charset="0"/>
              </a:rPr>
              <a:t>cup</a:t>
            </a:r>
            <a:r>
              <a:rPr lang="sl-SI" sz="2000" dirty="0" smtClean="0">
                <a:latin typeface="Albertus Extra Bold" pitchFamily="34" charset="0"/>
              </a:rPr>
              <a:t> v jahanju (21. 5. 2010)</a:t>
            </a:r>
          </a:p>
          <a:p>
            <a:pPr lvl="0"/>
            <a:r>
              <a:rPr lang="sl-SI" sz="2000" dirty="0" err="1" smtClean="0">
                <a:latin typeface="Albertus Extra Bold" pitchFamily="34" charset="0"/>
              </a:rPr>
              <a:t>Uni</a:t>
            </a:r>
            <a:r>
              <a:rPr lang="sl-SI" sz="2000" dirty="0" smtClean="0">
                <a:latin typeface="Albertus Extra Bold" pitchFamily="34" charset="0"/>
              </a:rPr>
              <a:t> </a:t>
            </a:r>
            <a:r>
              <a:rPr lang="sl-SI" sz="2000" dirty="0" err="1" smtClean="0">
                <a:latin typeface="Albertus Extra Bold" pitchFamily="34" charset="0"/>
              </a:rPr>
              <a:t>cup</a:t>
            </a:r>
            <a:r>
              <a:rPr lang="sl-SI" sz="2000" dirty="0" smtClean="0">
                <a:latin typeface="Albertus Extra Bold" pitchFamily="34" charset="0"/>
              </a:rPr>
              <a:t> v golfu (29. 5. 2010)</a:t>
            </a:r>
          </a:p>
          <a:p>
            <a:pPr lvl="0"/>
            <a:r>
              <a:rPr lang="sl-SI" sz="2000" dirty="0" smtClean="0">
                <a:latin typeface="Albertus Extra Bold" pitchFamily="34" charset="0"/>
              </a:rPr>
              <a:t>Veslaška regata (2. 7. 2010)</a:t>
            </a:r>
          </a:p>
          <a:p>
            <a:endParaRPr lang="sl-SI" sz="2000" dirty="0">
              <a:latin typeface="Albertus Extra Bold" pitchFamily="34" charset="0"/>
            </a:endParaRPr>
          </a:p>
        </p:txBody>
      </p:sp>
      <p:sp>
        <p:nvSpPr>
          <p:cNvPr id="4" name="Naslov 1"/>
          <p:cNvSpPr txBox="1">
            <a:spLocks/>
          </p:cNvSpPr>
          <p:nvPr/>
        </p:nvSpPr>
        <p:spPr bwMode="auto">
          <a:xfrm>
            <a:off x="395536" y="4581128"/>
            <a:ext cx="8229600" cy="85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lbertus Extra Bold" pitchFamily="34" charset="0"/>
                <a:ea typeface="+mj-ea"/>
                <a:cs typeface="+mj-cs"/>
              </a:rPr>
              <a:t>Projekti ŠS članic</a:t>
            </a:r>
            <a:endParaRPr kumimoji="0" lang="sl-SI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Ograda vsebine 2"/>
          <p:cNvSpPr txBox="1">
            <a:spLocks/>
          </p:cNvSpPr>
          <p:nvPr/>
        </p:nvSpPr>
        <p:spPr bwMode="auto">
          <a:xfrm>
            <a:off x="1331640" y="5373216"/>
            <a:ext cx="6480720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sl-SI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bertus Extra Bold" pitchFamily="34" charset="0"/>
                <a:ea typeface="+mn-ea"/>
                <a:cs typeface="+mn-cs"/>
              </a:rPr>
              <a:t>150 prijavljenih projektov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bertus Extra Bold" pitchFamily="34" charset="0"/>
                <a:ea typeface="+mn-ea"/>
                <a:cs typeface="+mn-cs"/>
              </a:rPr>
              <a:t>   v študijskem letu 2009/10</a:t>
            </a:r>
            <a:endParaRPr kumimoji="0" lang="sl-SI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bertus Extra Bold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sl-SI" dirty="0" smtClean="0"/>
              <a:t>     UPAD SREDSTEV V ZADNJIH LETIH</a:t>
            </a:r>
          </a:p>
          <a:p>
            <a:endParaRPr lang="sl-SI" dirty="0"/>
          </a:p>
        </p:txBody>
      </p:sp>
      <p:graphicFrame>
        <p:nvGraphicFramePr>
          <p:cNvPr id="5" name="Grafikon 1"/>
          <p:cNvGraphicFramePr/>
          <p:nvPr/>
        </p:nvGraphicFramePr>
        <p:xfrm>
          <a:off x="1619672" y="2132856"/>
          <a:ext cx="5764022" cy="3330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Krvodajalske akcije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435280" cy="3340967"/>
          </a:xfrm>
        </p:spPr>
        <p:txBody>
          <a:bodyPr>
            <a:normAutofit lnSpcReduction="10000"/>
          </a:bodyPr>
          <a:lstStyle/>
          <a:p>
            <a:r>
              <a:rPr lang="sl-SI" dirty="0" smtClean="0"/>
              <a:t>ŠS UM vsako leto izvede 2 večja cikla krvodajalskih akcij</a:t>
            </a:r>
          </a:p>
          <a:p>
            <a:r>
              <a:rPr lang="sl-SI" dirty="0" smtClean="0"/>
              <a:t>Skupaj je bilo organiziranih </a:t>
            </a:r>
            <a:r>
              <a:rPr lang="sl-SI" b="1" dirty="0" smtClean="0"/>
              <a:t>šest krvodajalskih akcij</a:t>
            </a:r>
            <a:r>
              <a:rPr lang="sl-SI" dirty="0" smtClean="0"/>
              <a:t>, ki so potekale od 15. 11. do 13. 12. 2010. Krvodajalskih akcij se je skupaj udeležilo </a:t>
            </a:r>
            <a:r>
              <a:rPr lang="sl-SI" b="1" dirty="0" smtClean="0"/>
              <a:t>200 študentov in študentk, med njimi veliko novincev</a:t>
            </a:r>
            <a:endParaRPr lang="sl-SI" dirty="0"/>
          </a:p>
        </p:txBody>
      </p:sp>
      <p:pic>
        <p:nvPicPr>
          <p:cNvPr id="18434" name="Picture 2" descr="http://www.udarno.si/images/stories/13_urska/Donate%20blood_thumb_medium400_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4953000"/>
            <a:ext cx="3810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Zbiranje zamaškov za humanitarno dejavnost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5257800"/>
          </a:xfrm>
        </p:spPr>
        <p:txBody>
          <a:bodyPr>
            <a:normAutofit fontScale="92500" lnSpcReduction="20000"/>
          </a:bodyPr>
          <a:lstStyle/>
          <a:p>
            <a:r>
              <a:rPr lang="sl-SI" dirty="0" smtClean="0">
                <a:solidFill>
                  <a:srgbClr val="000000"/>
                </a:solidFill>
              </a:rPr>
              <a:t>Na fakultetah redno poteka </a:t>
            </a:r>
            <a:r>
              <a:rPr lang="sl-SI" b="1" dirty="0" smtClean="0">
                <a:solidFill>
                  <a:srgbClr val="000000"/>
                </a:solidFill>
              </a:rPr>
              <a:t>akcija zbiranja zamaškov</a:t>
            </a:r>
            <a:r>
              <a:rPr lang="sl-SI" dirty="0" smtClean="0">
                <a:solidFill>
                  <a:srgbClr val="000000"/>
                </a:solidFill>
              </a:rPr>
              <a:t>. Na ta način smo pomagali Tanji Kodrič, ki smo ji namenili 9.000 evrov, in Društvu študentov invalidov Slovenije, ki so prejeli 6.000 evrov.</a:t>
            </a:r>
          </a:p>
          <a:p>
            <a:r>
              <a:rPr lang="sl-SI" dirty="0" smtClean="0">
                <a:solidFill>
                  <a:srgbClr val="000000"/>
                </a:solidFill>
              </a:rPr>
              <a:t>V kratkem bo izpeljana tudi </a:t>
            </a:r>
            <a:r>
              <a:rPr lang="sl-SI" b="1" dirty="0" smtClean="0">
                <a:solidFill>
                  <a:srgbClr val="000000"/>
                </a:solidFill>
              </a:rPr>
              <a:t>akcija zbiranja igrač</a:t>
            </a:r>
            <a:r>
              <a:rPr lang="sl-SI" dirty="0" smtClean="0">
                <a:solidFill>
                  <a:srgbClr val="000000"/>
                </a:solidFill>
              </a:rPr>
              <a:t> po študentskih domovih za otroke.</a:t>
            </a:r>
            <a:endParaRPr lang="sl-SI" dirty="0"/>
          </a:p>
        </p:txBody>
      </p:sp>
      <p:pic>
        <p:nvPicPr>
          <p:cNvPr id="17410" name="Picture 2" descr="Tadeja Čeh, vodja projekta zbiranja zamaškov na članicah UM, Danijel Vuk, prorektor za študentska vprašanja Univerze v Mariboru, prof. dr. Ivan Rozman, rektor Univerze v Mariboru, Tanja Kodrič, študentka Univerze v Mariboru in Nina Knez, predsednica stalne delovne komisije za socialna vprašanja ŠS 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492896"/>
            <a:ext cx="3563888" cy="2373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Veslaška regata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ŠS UM je tradicionalni soorganizator veslaške regate po reki Dravi, kjer se družijo tekmujejo študentske ekipe evropskih univerz</a:t>
            </a:r>
            <a:endParaRPr lang="sl-SI" dirty="0"/>
          </a:p>
        </p:txBody>
      </p:sp>
      <p:pic>
        <p:nvPicPr>
          <p:cNvPr id="16388" name="Picture 4" descr="NV__86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3068960"/>
            <a:ext cx="4932040" cy="32825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Izobraževalna dejavnost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sl-SI" dirty="0" smtClean="0"/>
              <a:t>Sodelovanje pri oblikovanju rešitev za Zakon o univerzah (sklep Rektorske konference RS)</a:t>
            </a:r>
          </a:p>
          <a:p>
            <a:endParaRPr lang="sl-SI" dirty="0" smtClean="0"/>
          </a:p>
          <a:p>
            <a:r>
              <a:rPr lang="sl-SI" dirty="0" smtClean="0"/>
              <a:t>Ustanovitev in sodelovanje pri Nacionalni koordinaciji študentskih svetov RS</a:t>
            </a:r>
          </a:p>
          <a:p>
            <a:endParaRPr lang="sl-SI" dirty="0" smtClean="0"/>
          </a:p>
          <a:p>
            <a:r>
              <a:rPr lang="sl-SI" dirty="0" smtClean="0"/>
              <a:t>EU projekt Tempus – Implementing student parliament in Serbia (ŠS UM nosilec projekta in primer dobre prakse)</a:t>
            </a:r>
          </a:p>
          <a:p>
            <a:endParaRPr lang="sl-SI" dirty="0" smtClean="0"/>
          </a:p>
          <a:p>
            <a:r>
              <a:rPr lang="sl-SI" dirty="0" smtClean="0"/>
              <a:t>ŠS UM je član in sodeluje pri vzpostavitvi projekta tutorstva na osnovi anglo-ameriškega modela</a:t>
            </a:r>
          </a:p>
          <a:p>
            <a:endParaRPr lang="sl-SI" dirty="0" smtClean="0"/>
          </a:p>
          <a:p>
            <a:r>
              <a:rPr lang="sl-SI" dirty="0" smtClean="0"/>
              <a:t>ŠS UM je član in sodeluje pri vzpostavitvi nove študentske ankete in njeni evalvaciji</a:t>
            </a:r>
          </a:p>
          <a:p>
            <a:endParaRPr lang="sl-SI" dirty="0" smtClean="0"/>
          </a:p>
          <a:p>
            <a:r>
              <a:rPr lang="sl-SI" dirty="0" smtClean="0"/>
              <a:t>ŠS UM je bil pobudnik za oblikovanje ECTS ankete in povoda za projekt “Tuning Bologna”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Bolonjska reforma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85000" lnSpcReduction="10000"/>
          </a:bodyPr>
          <a:lstStyle/>
          <a:p>
            <a:r>
              <a:rPr lang="sl-SI" dirty="0" smtClean="0"/>
              <a:t>ŠS UM je bil pobudnik za pričetek projekta “Tuning Bologna” – oblikovanje enotnih standardov znanj po Evropi</a:t>
            </a:r>
          </a:p>
          <a:p>
            <a:endParaRPr lang="sl-SI" dirty="0" smtClean="0"/>
          </a:p>
          <a:p>
            <a:r>
              <a:rPr lang="sl-SI" dirty="0" smtClean="0"/>
              <a:t>Okrogla miza na temo bolonjske prenove in nove sheme financiranja</a:t>
            </a:r>
            <a:endParaRPr lang="sl-SI" dirty="0"/>
          </a:p>
        </p:txBody>
      </p:sp>
      <p:pic>
        <p:nvPicPr>
          <p:cNvPr id="4" name="Picture 3" descr="Mediaspeed97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47089" y="2492896"/>
            <a:ext cx="4596911" cy="3068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Okrogle mize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l-SI" dirty="0" smtClean="0"/>
              <a:t>Krvodajalstvo</a:t>
            </a:r>
          </a:p>
          <a:p>
            <a:endParaRPr lang="sl-SI" dirty="0" smtClean="0"/>
          </a:p>
          <a:p>
            <a:r>
              <a:rPr lang="sl-SI" dirty="0" smtClean="0"/>
              <a:t>Zakon o malem delu</a:t>
            </a:r>
          </a:p>
          <a:p>
            <a:endParaRPr lang="sl-SI" dirty="0" smtClean="0"/>
          </a:p>
          <a:p>
            <a:r>
              <a:rPr lang="sl-SI" dirty="0" smtClean="0"/>
              <a:t>Bolonjska prenova</a:t>
            </a:r>
          </a:p>
          <a:p>
            <a:endParaRPr lang="sl-SI" dirty="0" smtClean="0"/>
          </a:p>
          <a:p>
            <a:r>
              <a:rPr lang="sl-SI" dirty="0" smtClean="0"/>
              <a:t>Team-building</a:t>
            </a:r>
          </a:p>
          <a:p>
            <a:endParaRPr lang="sl-SI" dirty="0" smtClean="0"/>
          </a:p>
          <a:p>
            <a:r>
              <a:rPr lang="sl-SI" dirty="0" smtClean="0"/>
              <a:t>Retorika</a:t>
            </a:r>
          </a:p>
          <a:p>
            <a:endParaRPr lang="sl-SI" dirty="0" smtClean="0"/>
          </a:p>
          <a:p>
            <a:r>
              <a:rPr lang="sl-SI" dirty="0" smtClean="0"/>
              <a:t>Soft-skills</a:t>
            </a:r>
            <a:endParaRPr lang="sl-SI" dirty="0"/>
          </a:p>
        </p:txBody>
      </p:sp>
      <p:pic>
        <p:nvPicPr>
          <p:cNvPr id="4" name="Picture 3" descr="Mediaspeed08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2132856"/>
            <a:ext cx="51435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864096"/>
          </a:xfrm>
        </p:spPr>
        <p:txBody>
          <a:bodyPr/>
          <a:lstStyle/>
          <a:p>
            <a:r>
              <a:rPr lang="sl-SI" dirty="0" smtClean="0">
                <a:solidFill>
                  <a:schemeClr val="accent6">
                    <a:lumMod val="50000"/>
                  </a:schemeClr>
                </a:solidFill>
                <a:latin typeface="Albertus Extra Bold" pitchFamily="34" charset="0"/>
              </a:rPr>
              <a:t>Šport na Univerzi v Mariboru</a:t>
            </a:r>
            <a:endParaRPr lang="sl-SI" dirty="0">
              <a:solidFill>
                <a:schemeClr val="accent6">
                  <a:lumMod val="50000"/>
                </a:schemeClr>
              </a:solidFill>
              <a:latin typeface="Albertus Extra Bold" pitchFamily="34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611560" y="2060848"/>
            <a:ext cx="8291264" cy="3456385"/>
          </a:xfrm>
        </p:spPr>
        <p:txBody>
          <a:bodyPr/>
          <a:lstStyle/>
          <a:p>
            <a:endParaRPr lang="sl-SI" sz="2000" dirty="0" smtClean="0">
              <a:latin typeface="Albertus Extra Bold" pitchFamily="34" charset="0"/>
            </a:endParaRPr>
          </a:p>
          <a:p>
            <a:r>
              <a:rPr lang="sl-SI" sz="2000" dirty="0" smtClean="0">
                <a:latin typeface="Albertus Extra Bold" pitchFamily="34" charset="0"/>
              </a:rPr>
              <a:t>- Priprava strategije športa na UM( Senat UM je potrdil  strateške usmeritve  športa na UM),</a:t>
            </a:r>
          </a:p>
          <a:p>
            <a:r>
              <a:rPr lang="sl-SI" sz="2000" dirty="0" smtClean="0">
                <a:latin typeface="Albertus Extra Bold" pitchFamily="34" charset="0"/>
              </a:rPr>
              <a:t>- ustrezno </a:t>
            </a:r>
            <a:r>
              <a:rPr lang="sl-SI" sz="2000" dirty="0" err="1" smtClean="0">
                <a:latin typeface="Albertus Extra Bold" pitchFamily="34" charset="0"/>
              </a:rPr>
              <a:t>pozicioniranje</a:t>
            </a:r>
            <a:r>
              <a:rPr lang="sl-SI" sz="2000" dirty="0" smtClean="0">
                <a:latin typeface="Albertus Extra Bold" pitchFamily="34" charset="0"/>
              </a:rPr>
              <a:t> športa  na univerzah (RK, ministrstva, nacionalni posveti o športu),</a:t>
            </a:r>
          </a:p>
          <a:p>
            <a:r>
              <a:rPr lang="sl-SI" sz="2000" dirty="0" smtClean="0">
                <a:latin typeface="Albertus Extra Bold" pitchFamily="34" charset="0"/>
              </a:rPr>
              <a:t>- ustanovitev odbora za šport in mreže koordinatorjev za šport, </a:t>
            </a:r>
          </a:p>
          <a:p>
            <a:r>
              <a:rPr lang="sl-SI" sz="2000" dirty="0" smtClean="0">
                <a:latin typeface="Albertus Extra Bold" pitchFamily="34" charset="0"/>
              </a:rPr>
              <a:t>-ustanovitev  Športne zveze UM (Profesorji ŠV in študenti,   </a:t>
            </a:r>
            <a:r>
              <a:rPr lang="sl-SI" sz="2000" dirty="0" err="1" smtClean="0">
                <a:latin typeface="Albertus Extra Bold" pitchFamily="34" charset="0"/>
              </a:rPr>
              <a:t>www</a:t>
            </a:r>
            <a:r>
              <a:rPr lang="sl-SI" sz="2000" dirty="0" smtClean="0">
                <a:latin typeface="Albertus Extra Bold" pitchFamily="34" charset="0"/>
              </a:rPr>
              <a:t>. </a:t>
            </a:r>
            <a:r>
              <a:rPr lang="sl-SI" sz="2000" dirty="0" err="1" smtClean="0">
                <a:latin typeface="Albertus Extra Bold" pitchFamily="34" charset="0"/>
              </a:rPr>
              <a:t>ZdravUM.si</a:t>
            </a:r>
            <a:r>
              <a:rPr lang="sl-SI" sz="2000" dirty="0" smtClean="0">
                <a:latin typeface="Albertus Extra Bold" pitchFamily="34" charset="0"/>
              </a:rPr>
              <a:t>)</a:t>
            </a:r>
          </a:p>
          <a:p>
            <a:r>
              <a:rPr lang="sl-SI" sz="2000" dirty="0" smtClean="0">
                <a:latin typeface="Albertus Extra Bold" pitchFamily="34" charset="0"/>
              </a:rPr>
              <a:t>- sofinanciranje športa</a:t>
            </a:r>
          </a:p>
          <a:p>
            <a:endParaRPr lang="sl-SI" sz="2000" dirty="0" smtClean="0">
              <a:latin typeface="Albertus Extra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l-SI" sz="2000" dirty="0" smtClean="0">
              <a:latin typeface="Albertus Extra Bold" pitchFamily="34" charset="0"/>
            </a:endParaRPr>
          </a:p>
          <a:p>
            <a:pPr>
              <a:buNone/>
            </a:pPr>
            <a:r>
              <a:rPr lang="sl-SI" sz="2000" dirty="0" smtClean="0">
                <a:latin typeface="Albertus Extra Bold" pitchFamily="34" charset="0"/>
              </a:rPr>
              <a:t>Ustvarjanje spodbudnega okolja</a:t>
            </a:r>
            <a:endParaRPr lang="sl-SI" sz="2000" dirty="0" smtClean="0">
              <a:latin typeface="Albertus Extra Bold" pitchFamily="34" charset="0"/>
            </a:endParaRPr>
          </a:p>
          <a:p>
            <a:r>
              <a:rPr lang="sl-SI" sz="2000" dirty="0" err="1" smtClean="0">
                <a:latin typeface="Albertus Extra Bold" pitchFamily="34" charset="0"/>
              </a:rPr>
              <a:t>Pripadni</a:t>
            </a:r>
            <a:r>
              <a:rPr lang="sl-SI" sz="2000" dirty="0" smtClean="0">
                <a:latin typeface="Albertus Extra Bold" pitchFamily="34" charset="0"/>
              </a:rPr>
              <a:t> znak študentov UM</a:t>
            </a:r>
          </a:p>
          <a:p>
            <a:r>
              <a:rPr lang="sl-SI" sz="2000" dirty="0" err="1" smtClean="0">
                <a:latin typeface="Albertus Extra Bold" pitchFamily="34" charset="0"/>
              </a:rPr>
              <a:t>Tutorstvo</a:t>
            </a:r>
            <a:endParaRPr lang="sl-SI" sz="2000" dirty="0" smtClean="0">
              <a:latin typeface="Albertus Extra Bold" pitchFamily="34" charset="0"/>
            </a:endParaRPr>
          </a:p>
          <a:p>
            <a:r>
              <a:rPr lang="sl-SI" sz="2000" dirty="0" smtClean="0">
                <a:latin typeface="Albertus Extra Bold" pitchFamily="34" charset="0"/>
              </a:rPr>
              <a:t>Družabni dogodki (okrogle mize…)</a:t>
            </a:r>
          </a:p>
          <a:p>
            <a:r>
              <a:rPr lang="sl-SI" sz="2000" dirty="0" smtClean="0">
                <a:latin typeface="Albertus Extra Bold" pitchFamily="34" charset="0"/>
              </a:rPr>
              <a:t>Šport</a:t>
            </a:r>
          </a:p>
          <a:p>
            <a:pPr>
              <a:buNone/>
            </a:pPr>
            <a:endParaRPr lang="sl-SI" sz="2000" dirty="0" smtClean="0">
              <a:latin typeface="Albertus Extra Bold" pitchFamily="34" charset="0"/>
            </a:endParaRPr>
          </a:p>
          <a:p>
            <a:pPr>
              <a:buNone/>
            </a:pPr>
            <a:r>
              <a:rPr lang="sl-SI" sz="2000" dirty="0" smtClean="0">
                <a:latin typeface="Albertus Extra Bold" pitchFamily="34" charset="0"/>
              </a:rPr>
              <a:t>Spremljanje in izboljševanje kakovosti študijskih programov</a:t>
            </a:r>
          </a:p>
          <a:p>
            <a:pPr>
              <a:buFontTx/>
              <a:buChar char="-"/>
            </a:pPr>
            <a:r>
              <a:rPr lang="sl-SI" sz="2000" dirty="0" smtClean="0">
                <a:latin typeface="Albertus Extra Bold" pitchFamily="34" charset="0"/>
              </a:rPr>
              <a:t>Ankete</a:t>
            </a:r>
          </a:p>
          <a:p>
            <a:pPr>
              <a:buFontTx/>
              <a:buChar char="-"/>
            </a:pPr>
            <a:r>
              <a:rPr lang="sl-SI" sz="2000" dirty="0" smtClean="0">
                <a:latin typeface="Albertus Extra Bold" pitchFamily="34" charset="0"/>
              </a:rPr>
              <a:t>Vpetost v pripravo aktov</a:t>
            </a:r>
          </a:p>
          <a:p>
            <a:pPr>
              <a:buNone/>
            </a:pPr>
            <a:endParaRPr lang="sl-SI" sz="2000" dirty="0" smtClean="0">
              <a:latin typeface="Albertus Extra Bold" pitchFamily="34" charset="0"/>
            </a:endParaRPr>
          </a:p>
          <a:p>
            <a:pPr>
              <a:buNone/>
            </a:pPr>
            <a:r>
              <a:rPr lang="sl-SI" sz="2000" dirty="0" smtClean="0">
                <a:latin typeface="Albertus Extra Bold" pitchFamily="34" charset="0"/>
              </a:rPr>
              <a:t>Promocija Univerze v Mariboru</a:t>
            </a:r>
            <a:endParaRPr lang="sl-SI" sz="2000" dirty="0" smtClean="0">
              <a:latin typeface="Albertus Extra Bold" pitchFamily="34" charset="0"/>
            </a:endParaRPr>
          </a:p>
          <a:p>
            <a:endParaRPr lang="sl-SI" sz="2000" dirty="0" smtClean="0">
              <a:latin typeface="Albertus Extra Bold" pitchFamily="34" charset="0"/>
            </a:endParaRPr>
          </a:p>
          <a:p>
            <a:endParaRPr lang="sl-SI" sz="2000" dirty="0" smtClean="0">
              <a:latin typeface="Albertus Extra Bold" pitchFamily="34" charset="0"/>
            </a:endParaRPr>
          </a:p>
          <a:p>
            <a:endParaRPr lang="sl-SI" sz="2000" dirty="0" smtClean="0">
              <a:latin typeface="Albertus Extra Bold" pitchFamily="34" charset="0"/>
            </a:endParaRPr>
          </a:p>
          <a:p>
            <a:endParaRPr lang="sl-SI" sz="2000" dirty="0" smtClean="0">
              <a:latin typeface="Albertus Extra Bold" pitchFamily="34" charset="0"/>
            </a:endParaRPr>
          </a:p>
          <a:p>
            <a:endParaRPr lang="sl-SI" sz="2000" dirty="0" smtClean="0">
              <a:latin typeface="Albertus Extra Bold" pitchFamily="34" charset="0"/>
            </a:endParaRPr>
          </a:p>
          <a:p>
            <a:pPr>
              <a:buNone/>
            </a:pPr>
            <a:endParaRPr lang="sl-SI" sz="2000" dirty="0" smtClean="0">
              <a:latin typeface="Albertus Extra Bold" pitchFamily="34" charset="0"/>
            </a:endParaRPr>
          </a:p>
        </p:txBody>
      </p:sp>
      <p:sp>
        <p:nvSpPr>
          <p:cNvPr id="4" name="Naslov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864096"/>
          </a:xfrm>
        </p:spPr>
        <p:txBody>
          <a:bodyPr/>
          <a:lstStyle/>
          <a:p>
            <a:r>
              <a:rPr lang="sl-SI" dirty="0" smtClean="0">
                <a:solidFill>
                  <a:schemeClr val="accent6">
                    <a:lumMod val="50000"/>
                  </a:schemeClr>
                </a:solidFill>
                <a:latin typeface="Albertus Extra Bold" pitchFamily="34" charset="0"/>
              </a:rPr>
              <a:t>Načrti </a:t>
            </a:r>
            <a:endParaRPr lang="sl-SI" dirty="0">
              <a:solidFill>
                <a:schemeClr val="accent6">
                  <a:lumMod val="50000"/>
                </a:schemeClr>
              </a:solidFill>
              <a:latin typeface="Albertus Extra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l-SI" sz="1400" b="1" dirty="0" smtClean="0"/>
              <a:t>Sklep 1</a:t>
            </a:r>
            <a:br>
              <a:rPr lang="sl-SI" sz="1400" b="1" dirty="0" smtClean="0"/>
            </a:br>
            <a:endParaRPr lang="sl-SI" sz="1400" dirty="0" smtClean="0"/>
          </a:p>
          <a:p>
            <a:r>
              <a:rPr lang="sl-SI" sz="1400" b="1" dirty="0" smtClean="0"/>
              <a:t>Senat Univerze v Mariboru se seznani z aktivnostmi in delovanjem Študentskega sveta UM v letu 2010</a:t>
            </a:r>
            <a:r>
              <a:rPr lang="sl-SI" sz="1400" dirty="0" smtClean="0"/>
              <a:t>.</a:t>
            </a:r>
          </a:p>
          <a:p>
            <a:pPr>
              <a:buNone/>
            </a:pPr>
            <a:r>
              <a:rPr lang="sl-SI" sz="1400" dirty="0" smtClean="0"/>
              <a:t/>
            </a:r>
            <a:br>
              <a:rPr lang="sl-SI" sz="1400" dirty="0" smtClean="0"/>
            </a:br>
            <a:endParaRPr lang="sl-SI" sz="1400" dirty="0" smtClean="0"/>
          </a:p>
          <a:p>
            <a:pPr>
              <a:buNone/>
            </a:pPr>
            <a:r>
              <a:rPr lang="sl-SI" sz="1400" b="1" dirty="0" smtClean="0"/>
              <a:t>Sklep 2</a:t>
            </a:r>
            <a:br>
              <a:rPr lang="sl-SI" sz="1400" b="1" dirty="0" smtClean="0"/>
            </a:br>
            <a:endParaRPr lang="sl-SI" sz="1400" dirty="0" smtClean="0"/>
          </a:p>
          <a:p>
            <a:r>
              <a:rPr lang="sl-SI" sz="1400" b="1" dirty="0" smtClean="0"/>
              <a:t>Senat Univerze v Mariboru podpira aktivnosti in programske usmeritve Študentskega sveta UM, zlasti a ne samo, na  področjih:</a:t>
            </a:r>
            <a:endParaRPr lang="sl-SI" sz="1400" dirty="0" smtClean="0"/>
          </a:p>
          <a:p>
            <a:r>
              <a:rPr lang="sl-SI" sz="1400" b="1" dirty="0" smtClean="0"/>
              <a:t>zastopanje študentov v organih Univerze pri dvigu kakovosti študijskega procesa;</a:t>
            </a:r>
            <a:endParaRPr lang="sl-SI" sz="1400" dirty="0" smtClean="0"/>
          </a:p>
          <a:p>
            <a:r>
              <a:rPr lang="sl-SI" sz="1400" b="1" dirty="0" smtClean="0"/>
              <a:t>zagotavljanju interesnih vsebin za študente kot dvig kakovosti bivanja študentov;</a:t>
            </a:r>
            <a:endParaRPr lang="sl-SI" sz="1400" dirty="0" smtClean="0"/>
          </a:p>
          <a:p>
            <a:r>
              <a:rPr lang="sl-SI" sz="1400" b="1" dirty="0" smtClean="0"/>
              <a:t>aktivnosti povezane s pridobivanjem dodatnih sredstev in finančno avtarkijo Študentskega sveta UM.</a:t>
            </a:r>
            <a:endParaRPr lang="sl-SI" sz="1400" dirty="0" smtClean="0"/>
          </a:p>
          <a:p>
            <a:endParaRPr lang="sl-SI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Zaključek</a:t>
            </a:r>
            <a:endParaRPr lang="sl-SI" dirty="0"/>
          </a:p>
        </p:txBody>
      </p:sp>
      <p:pic>
        <p:nvPicPr>
          <p:cNvPr id="4" name="Picture 2" descr="I:\slike2\kolekanje_2010_tretji_11\kolesckanje_163_20100523_13136083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268760"/>
            <a:ext cx="7113386" cy="35655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Pravokotnik 5"/>
          <p:cNvSpPr/>
          <p:nvPr/>
        </p:nvSpPr>
        <p:spPr>
          <a:xfrm>
            <a:off x="1115616" y="4941168"/>
            <a:ext cx="74168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Naredimo to univerzo, </a:t>
            </a:r>
          </a:p>
          <a:p>
            <a:pPr algn="ctr"/>
            <a:r>
              <a:rPr lang="sl-SI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univerzo </a:t>
            </a:r>
            <a:r>
              <a:rPr lang="sl-SI" sz="54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vzpodbude</a:t>
            </a:r>
            <a:endParaRPr lang="sl-SI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013176"/>
            <a:ext cx="1017662" cy="10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13048" y="5977441"/>
            <a:ext cx="930952" cy="88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ivzeti načrt">
  <a:themeElements>
    <a:clrScheme name="Privzeti načr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ivzeti načr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ivzeti načr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</TotalTime>
  <Words>566</Words>
  <Application>Microsoft Office PowerPoint</Application>
  <PresentationFormat>Diaprojekcija na zaslonu (4:3)</PresentationFormat>
  <Paragraphs>125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17</vt:i4>
      </vt:variant>
    </vt:vector>
  </HeadingPairs>
  <TitlesOfParts>
    <vt:vector size="18" baseType="lpstr">
      <vt:lpstr>Privzeti načrt</vt:lpstr>
      <vt:lpstr>    </vt:lpstr>
      <vt:lpstr>Kdo smo …</vt:lpstr>
      <vt:lpstr>Diapozitiv 3</vt:lpstr>
      <vt:lpstr>Delovanje ŠS UM</vt:lpstr>
      <vt:lpstr>Študentsko mnenje v habilitacijskih postopkih </vt:lpstr>
      <vt:lpstr>Projekti ŠS UM</vt:lpstr>
      <vt:lpstr>Diapozitiv 7</vt:lpstr>
      <vt:lpstr>Krvodajalske akcije</vt:lpstr>
      <vt:lpstr>Zbiranje zamaškov za humanitarno dejavnost</vt:lpstr>
      <vt:lpstr>Veslaška regata</vt:lpstr>
      <vt:lpstr>Izobraževalna dejavnost</vt:lpstr>
      <vt:lpstr>Bolonjska reforma</vt:lpstr>
      <vt:lpstr>Okrogle mize</vt:lpstr>
      <vt:lpstr>Šport na Univerzi v Mariboru</vt:lpstr>
      <vt:lpstr>Načrti </vt:lpstr>
      <vt:lpstr>Diapozitiv 16</vt:lpstr>
      <vt:lpstr>Zaključek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 1</dc:title>
  <dc:creator>Tina</dc:creator>
  <cp:lastModifiedBy>prostud</cp:lastModifiedBy>
  <cp:revision>22</cp:revision>
  <dcterms:created xsi:type="dcterms:W3CDTF">2009-04-07T08:42:17Z</dcterms:created>
  <dcterms:modified xsi:type="dcterms:W3CDTF">2011-06-01T09:32:21Z</dcterms:modified>
</cp:coreProperties>
</file>