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5" r:id="rId7"/>
    <p:sldId id="264" r:id="rId8"/>
    <p:sldId id="266" r:id="rId9"/>
    <p:sldId id="262" r:id="rId10"/>
    <p:sldId id="263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9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0AC07F-F04A-4E52-85F4-70B6EFEB6A95}" type="datetimeFigureOut">
              <a:rPr lang="it-IT" smtClean="0"/>
              <a:pPr/>
              <a:t>06/06/2011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AE3D54-8953-4F65-BCB5-E52AFA33467D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357430"/>
            <a:ext cx="7772400" cy="1470025"/>
          </a:xfrm>
        </p:spPr>
        <p:txBody>
          <a:bodyPr>
            <a:noAutofit/>
          </a:bodyPr>
          <a:lstStyle/>
          <a:p>
            <a:r>
              <a:rPr lang="it-IT" sz="6000" b="1" dirty="0" smtClean="0"/>
              <a:t>THE REPRESENTATION EXPERIENCE</a:t>
            </a:r>
            <a:endParaRPr lang="it-IT" sz="6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462482"/>
            <a:ext cx="6400800" cy="1752600"/>
          </a:xfrm>
        </p:spPr>
        <p:txBody>
          <a:bodyPr/>
          <a:lstStyle/>
          <a:p>
            <a:r>
              <a:rPr lang="it-IT" dirty="0" err="1" smtClean="0"/>
              <a:t>Monday</a:t>
            </a:r>
            <a:r>
              <a:rPr lang="it-IT" dirty="0" smtClean="0"/>
              <a:t> </a:t>
            </a:r>
            <a:r>
              <a:rPr lang="it-IT" dirty="0" err="1" smtClean="0"/>
              <a:t>june</a:t>
            </a:r>
            <a:r>
              <a:rPr lang="it-IT" dirty="0" smtClean="0"/>
              <a:t>, 6</a:t>
            </a:r>
            <a:r>
              <a:rPr lang="it-IT" baseline="30000" dirty="0" smtClean="0"/>
              <a:t>th</a:t>
            </a:r>
            <a:r>
              <a:rPr lang="it-IT" dirty="0" smtClean="0"/>
              <a:t> 2011</a:t>
            </a:r>
          </a:p>
          <a:p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Udine</a:t>
            </a:r>
          </a:p>
          <a:p>
            <a:endParaRPr lang="it-I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WHAT’S REPRESENTATION?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5804" y="1935480"/>
            <a:ext cx="8229600" cy="43891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 smtClean="0"/>
              <a:t>REPRESENTATION IS A TECHNO-POLITICAL ACTIVITY WHOSE PRATICAL AIM IS TO INVOLVE STUDENTS IN THE COLLEGE ORGANISATION.</a:t>
            </a:r>
          </a:p>
          <a:p>
            <a:pPr algn="just">
              <a:buNone/>
            </a:pPr>
            <a:r>
              <a:rPr lang="it-IT" dirty="0" err="1" smtClean="0"/>
              <a:t>It</a:t>
            </a:r>
            <a:r>
              <a:rPr lang="it-IT" dirty="0"/>
              <a:t> </a:t>
            </a:r>
            <a:r>
              <a:rPr lang="it-IT" dirty="0" err="1" smtClean="0"/>
              <a:t>concernes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topics</a:t>
            </a:r>
            <a:r>
              <a:rPr lang="it-IT" dirty="0" smtClean="0"/>
              <a:t>:</a:t>
            </a:r>
          </a:p>
          <a:p>
            <a:pPr algn="just">
              <a:buFontTx/>
              <a:buChar char="-"/>
            </a:pPr>
            <a:r>
              <a:rPr lang="it-IT" dirty="0" err="1" smtClean="0"/>
              <a:t>Didactic</a:t>
            </a:r>
            <a:endParaRPr lang="it-IT" dirty="0" smtClean="0"/>
          </a:p>
          <a:p>
            <a:pPr algn="just">
              <a:buFontTx/>
              <a:buChar char="-"/>
            </a:pPr>
            <a:r>
              <a:rPr lang="it-IT" dirty="0" err="1" smtClean="0"/>
              <a:t>Economical</a:t>
            </a:r>
            <a:endParaRPr lang="it-IT" dirty="0" smtClean="0"/>
          </a:p>
          <a:p>
            <a:pPr algn="just">
              <a:buFontTx/>
              <a:buChar char="-"/>
            </a:pPr>
            <a:r>
              <a:rPr lang="it-IT" dirty="0" err="1" smtClean="0"/>
              <a:t>Political</a:t>
            </a:r>
            <a:endParaRPr lang="it-IT" dirty="0" smtClean="0"/>
          </a:p>
          <a:p>
            <a:pPr algn="just">
              <a:buFontTx/>
              <a:buChar char="-"/>
            </a:pP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endParaRPr lang="it-IT" dirty="0"/>
          </a:p>
          <a:p>
            <a:pPr lvl="1" algn="just">
              <a:buFontTx/>
              <a:buChar char="-"/>
            </a:pPr>
            <a:r>
              <a:rPr lang="it-IT" dirty="0" err="1" smtClean="0"/>
              <a:t>Socio-cultural</a:t>
            </a:r>
            <a:endParaRPr lang="it-IT" dirty="0" smtClean="0"/>
          </a:p>
          <a:p>
            <a:pPr lvl="1" algn="just">
              <a:buFontTx/>
              <a:buChar char="-"/>
            </a:pPr>
            <a:r>
              <a:rPr lang="it-IT" dirty="0" smtClean="0"/>
              <a:t>Sportive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ABOUT REPRESENTATION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it-IT" dirty="0" smtClean="0"/>
          </a:p>
          <a:p>
            <a:pPr algn="just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candidates</a:t>
            </a:r>
            <a:r>
              <a:rPr lang="it-IT" dirty="0" smtClean="0"/>
              <a:t> </a:t>
            </a:r>
            <a:r>
              <a:rPr lang="it-IT" dirty="0" err="1" smtClean="0"/>
              <a:t>belonging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b="1" dirty="0" err="1" smtClean="0"/>
              <a:t>different</a:t>
            </a:r>
            <a:r>
              <a:rPr lang="it-IT" b="1" dirty="0" smtClean="0"/>
              <a:t> </a:t>
            </a:r>
            <a:r>
              <a:rPr lang="it-IT" b="1" dirty="0" err="1" smtClean="0"/>
              <a:t>lists</a:t>
            </a:r>
            <a:r>
              <a:rPr lang="it-IT" b="1" dirty="0" smtClean="0"/>
              <a:t> </a:t>
            </a:r>
            <a:r>
              <a:rPr lang="it-IT" dirty="0" err="1" smtClean="0"/>
              <a:t>voted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whole</a:t>
            </a:r>
            <a:r>
              <a:rPr lang="it-IT" dirty="0" smtClean="0"/>
              <a:t> </a:t>
            </a:r>
            <a:r>
              <a:rPr lang="it-IT" dirty="0" err="1" smtClean="0"/>
              <a:t>student</a:t>
            </a:r>
            <a:r>
              <a:rPr lang="it-IT" dirty="0" smtClean="0"/>
              <a:t> community;</a:t>
            </a:r>
          </a:p>
          <a:p>
            <a:pPr algn="just">
              <a:buNone/>
            </a:pPr>
            <a:endParaRPr lang="it-IT" dirty="0" smtClean="0"/>
          </a:p>
          <a:p>
            <a:pPr algn="just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expresses</a:t>
            </a:r>
            <a:r>
              <a:rPr lang="it-IT" dirty="0" smtClean="0"/>
              <a:t> the </a:t>
            </a:r>
            <a:r>
              <a:rPr lang="it-IT" b="1" dirty="0" err="1" smtClean="0"/>
              <a:t>students</a:t>
            </a:r>
            <a:r>
              <a:rPr lang="it-IT" b="1" dirty="0" smtClean="0"/>
              <a:t>’ </a:t>
            </a:r>
            <a:r>
              <a:rPr lang="it-IT" b="1" dirty="0" err="1" smtClean="0"/>
              <a:t>will</a:t>
            </a:r>
            <a:r>
              <a:rPr lang="it-IT" b="1" dirty="0" smtClean="0"/>
              <a:t> </a:t>
            </a:r>
            <a:r>
              <a:rPr lang="it-IT" dirty="0" smtClean="0"/>
              <a:t>in the meeting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.</a:t>
            </a:r>
          </a:p>
          <a:p>
            <a:pPr algn="just"/>
            <a:endParaRPr lang="it-I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REPRESENTATION AND STUDENTS COMMUNITY WILL (1)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68838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dirty="0" smtClean="0"/>
              <a:t>The </a:t>
            </a:r>
            <a:r>
              <a:rPr lang="it-IT" dirty="0" err="1" smtClean="0"/>
              <a:t>aims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Representation</a:t>
            </a:r>
            <a:r>
              <a:rPr lang="it-IT" dirty="0" smtClean="0"/>
              <a:t> are:</a:t>
            </a:r>
          </a:p>
          <a:p>
            <a:pPr algn="just">
              <a:buNone/>
            </a:pPr>
            <a:r>
              <a:rPr lang="it-IT" dirty="0" smtClean="0"/>
              <a:t>-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satisfy</a:t>
            </a:r>
            <a:r>
              <a:rPr lang="it-IT" dirty="0" smtClean="0"/>
              <a:t> the </a:t>
            </a:r>
            <a:r>
              <a:rPr lang="it-IT" dirty="0" err="1" smtClean="0"/>
              <a:t>needs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whole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 community, </a:t>
            </a:r>
            <a:r>
              <a:rPr lang="it-IT" dirty="0" err="1" smtClean="0"/>
              <a:t>not</a:t>
            </a:r>
            <a:r>
              <a:rPr lang="it-IT" dirty="0" smtClean="0"/>
              <a:t> just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majority</a:t>
            </a:r>
            <a:r>
              <a:rPr lang="it-IT" dirty="0" smtClean="0"/>
              <a:t>. </a:t>
            </a:r>
          </a:p>
          <a:p>
            <a:pPr algn="just">
              <a:buNone/>
            </a:pPr>
            <a:r>
              <a:rPr lang="it-IT" dirty="0" smtClean="0"/>
              <a:t>-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bring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position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attention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organs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university</a:t>
            </a:r>
            <a:r>
              <a:rPr lang="it-IT" dirty="0" smtClean="0"/>
              <a:t>.</a:t>
            </a:r>
            <a:endParaRPr lang="it-IT" dirty="0"/>
          </a:p>
          <a:p>
            <a:pPr algn="just">
              <a:buNone/>
            </a:pPr>
            <a:endParaRPr lang="it-IT" dirty="0" smtClean="0"/>
          </a:p>
          <a:p>
            <a:pPr algn="just">
              <a:buNone/>
            </a:pPr>
            <a:r>
              <a:rPr lang="it-IT" dirty="0" smtClean="0"/>
              <a:t> The best </a:t>
            </a:r>
            <a:r>
              <a:rPr lang="it-IT" dirty="0" err="1" smtClean="0"/>
              <a:t>solution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the community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linked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majority</a:t>
            </a:r>
            <a:r>
              <a:rPr lang="it-IT" dirty="0" smtClean="0"/>
              <a:t> </a:t>
            </a:r>
            <a:r>
              <a:rPr lang="it-IT" dirty="0" err="1" smtClean="0"/>
              <a:t>interest…</a:t>
            </a:r>
            <a:endParaRPr lang="it-I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dirty="0" smtClean="0"/>
          </a:p>
          <a:p>
            <a:pPr algn="just"/>
            <a:r>
              <a:rPr lang="it-IT" dirty="0" err="1" smtClean="0"/>
              <a:t>representation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confrontation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</a:t>
            </a:r>
            <a:r>
              <a:rPr lang="it-IT" dirty="0" err="1" smtClean="0"/>
              <a:t>representatives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categories</a:t>
            </a:r>
            <a:r>
              <a:rPr lang="it-IT" dirty="0" smtClean="0"/>
              <a:t> (</a:t>
            </a:r>
            <a:r>
              <a:rPr lang="it-IT" dirty="0" err="1" smtClean="0"/>
              <a:t>professors</a:t>
            </a:r>
            <a:r>
              <a:rPr lang="it-IT" dirty="0" smtClean="0"/>
              <a:t>, </a:t>
            </a:r>
            <a:r>
              <a:rPr lang="it-IT" dirty="0" err="1" smtClean="0"/>
              <a:t>assistant</a:t>
            </a:r>
            <a:r>
              <a:rPr lang="it-IT" dirty="0" smtClean="0"/>
              <a:t> </a:t>
            </a:r>
            <a:r>
              <a:rPr lang="it-IT" dirty="0" err="1" smtClean="0"/>
              <a:t>professors</a:t>
            </a:r>
            <a:r>
              <a:rPr lang="it-IT" dirty="0" smtClean="0"/>
              <a:t>, </a:t>
            </a:r>
            <a:r>
              <a:rPr lang="it-IT" dirty="0" err="1" smtClean="0"/>
              <a:t>lecturers</a:t>
            </a:r>
            <a:r>
              <a:rPr lang="it-IT" dirty="0" smtClean="0"/>
              <a:t>, </a:t>
            </a:r>
            <a:r>
              <a:rPr lang="it-IT" dirty="0" err="1" smtClean="0"/>
              <a:t>clerical</a:t>
            </a:r>
            <a:r>
              <a:rPr lang="it-IT" dirty="0" smtClean="0"/>
              <a:t> staff, …)</a:t>
            </a:r>
          </a:p>
          <a:p>
            <a:pPr algn="just"/>
            <a:r>
              <a:rPr lang="it-IT" dirty="0" err="1" smtClean="0"/>
              <a:t>r</a:t>
            </a:r>
            <a:r>
              <a:rPr lang="it-IT" smtClean="0"/>
              <a:t>epresentatives </a:t>
            </a:r>
            <a:r>
              <a:rPr lang="it-IT" dirty="0" err="1" smtClean="0"/>
              <a:t>act</a:t>
            </a:r>
            <a:r>
              <a:rPr lang="it-IT" dirty="0" smtClean="0"/>
              <a:t> </a:t>
            </a:r>
            <a:r>
              <a:rPr lang="it-IT" err="1" smtClean="0"/>
              <a:t>as</a:t>
            </a:r>
            <a:r>
              <a:rPr lang="it-IT" smtClean="0"/>
              <a:t> intermediary between students and university staff and must reconcile the opposing requirements of the different categories;</a:t>
            </a:r>
            <a:endParaRPr lang="it-IT" dirty="0" smtClean="0"/>
          </a:p>
          <a:p>
            <a:pPr algn="just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occasion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</a:t>
            </a:r>
            <a:r>
              <a:rPr lang="it-IT" dirty="0" err="1" smtClean="0"/>
              <a:t>practice</a:t>
            </a:r>
            <a:r>
              <a:rPr lang="it-IT" dirty="0" smtClean="0"/>
              <a:t> on </a:t>
            </a:r>
            <a:r>
              <a:rPr lang="it-IT" dirty="0" err="1" smtClean="0"/>
              <a:t>organisation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/>
              <a:t> </a:t>
            </a:r>
            <a:r>
              <a:rPr lang="it-IT" dirty="0" smtClean="0"/>
              <a:t>(</a:t>
            </a:r>
            <a:r>
              <a:rPr lang="it-IT" dirty="0" err="1" smtClean="0"/>
              <a:t>often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’s the </a:t>
            </a:r>
            <a:r>
              <a:rPr lang="it-IT" dirty="0" err="1" smtClean="0"/>
              <a:t>starting</a:t>
            </a:r>
            <a:r>
              <a:rPr lang="it-IT" dirty="0" smtClean="0"/>
              <a:t> </a:t>
            </a:r>
            <a:r>
              <a:rPr lang="it-IT" dirty="0" err="1" smtClean="0"/>
              <a:t>occasion</a:t>
            </a:r>
            <a:r>
              <a:rPr lang="it-IT" dirty="0" smtClean="0"/>
              <a:t>);</a:t>
            </a:r>
          </a:p>
          <a:p>
            <a:pPr algn="just"/>
            <a:endParaRPr lang="it-IT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 vert="horz" lIns="0" rIns="0" bIns="0" anchor="b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REPRESENTATION AND STUDENTS COMMUNITY WILL (2)</a:t>
            </a:r>
            <a:endParaRPr kumimoji="0" lang="it-IT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it-IT" dirty="0" smtClean="0"/>
              <a:t>THE REPRESENTATION ORGANS</a:t>
            </a:r>
            <a:endParaRPr lang="it-IT" dirty="0"/>
          </a:p>
        </p:txBody>
      </p:sp>
      <p:grpSp>
        <p:nvGrpSpPr>
          <p:cNvPr id="6" name="Gruppo 5"/>
          <p:cNvGrpSpPr/>
          <p:nvPr/>
        </p:nvGrpSpPr>
        <p:grpSpPr>
          <a:xfrm>
            <a:off x="2143108" y="5786454"/>
            <a:ext cx="1857388" cy="928694"/>
            <a:chOff x="642910" y="1785926"/>
            <a:chExt cx="1857388" cy="928694"/>
          </a:xfrm>
        </p:grpSpPr>
        <p:sp>
          <p:nvSpPr>
            <p:cNvPr id="4" name="Ovale 3"/>
            <p:cNvSpPr/>
            <p:nvPr/>
          </p:nvSpPr>
          <p:spPr>
            <a:xfrm>
              <a:off x="642910" y="1785926"/>
              <a:ext cx="1857388" cy="92869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785786" y="1928802"/>
              <a:ext cx="15716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/>
                <a:t>COUNCIL OF FACULTY</a:t>
              </a:r>
              <a:endParaRPr lang="it-IT" dirty="0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142844" y="5786454"/>
            <a:ext cx="1857388" cy="928694"/>
            <a:chOff x="642910" y="1785926"/>
            <a:chExt cx="1857388" cy="928694"/>
          </a:xfrm>
        </p:grpSpPr>
        <p:sp>
          <p:nvSpPr>
            <p:cNvPr id="8" name="Ovale 7"/>
            <p:cNvSpPr/>
            <p:nvPr/>
          </p:nvSpPr>
          <p:spPr>
            <a:xfrm>
              <a:off x="642910" y="1785926"/>
              <a:ext cx="1857388" cy="92869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785786" y="1928802"/>
              <a:ext cx="15716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/>
                <a:t>COUNCIL OF FACULTY</a:t>
              </a:r>
              <a:endParaRPr lang="it-IT" dirty="0"/>
            </a:p>
          </p:txBody>
        </p:sp>
      </p:grpSp>
      <p:grpSp>
        <p:nvGrpSpPr>
          <p:cNvPr id="10" name="Gruppo 9"/>
          <p:cNvGrpSpPr/>
          <p:nvPr/>
        </p:nvGrpSpPr>
        <p:grpSpPr>
          <a:xfrm>
            <a:off x="4143372" y="5786454"/>
            <a:ext cx="1857388" cy="928694"/>
            <a:chOff x="642910" y="1785926"/>
            <a:chExt cx="1857388" cy="928694"/>
          </a:xfrm>
        </p:grpSpPr>
        <p:sp>
          <p:nvSpPr>
            <p:cNvPr id="11" name="Ovale 10"/>
            <p:cNvSpPr/>
            <p:nvPr/>
          </p:nvSpPr>
          <p:spPr>
            <a:xfrm>
              <a:off x="642910" y="1785926"/>
              <a:ext cx="1857388" cy="92869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785786" y="1928802"/>
              <a:ext cx="15716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/>
                <a:t>COUNCIL OF FACULTY</a:t>
              </a:r>
              <a:endParaRPr lang="it-IT" dirty="0"/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6143636" y="5786454"/>
            <a:ext cx="1857388" cy="928694"/>
            <a:chOff x="642910" y="1785926"/>
            <a:chExt cx="1857388" cy="928694"/>
          </a:xfrm>
        </p:grpSpPr>
        <p:sp>
          <p:nvSpPr>
            <p:cNvPr id="14" name="Ovale 13"/>
            <p:cNvSpPr/>
            <p:nvPr/>
          </p:nvSpPr>
          <p:spPr>
            <a:xfrm>
              <a:off x="642910" y="1785926"/>
              <a:ext cx="1857388" cy="92869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785786" y="1928802"/>
              <a:ext cx="15716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/>
                <a:t>COUNCIL OF FACULTY</a:t>
              </a:r>
              <a:endParaRPr lang="it-IT" dirty="0"/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8001024" y="5842361"/>
            <a:ext cx="1071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 smtClean="0"/>
              <a:t>…</a:t>
            </a:r>
            <a:endParaRPr lang="it-IT" sz="6000" dirty="0"/>
          </a:p>
        </p:txBody>
      </p:sp>
      <p:sp>
        <p:nvSpPr>
          <p:cNvPr id="17" name="Ovale 16"/>
          <p:cNvSpPr/>
          <p:nvPr/>
        </p:nvSpPr>
        <p:spPr>
          <a:xfrm>
            <a:off x="1000100" y="1500174"/>
            <a:ext cx="2857520" cy="1143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1000100" y="1714488"/>
            <a:ext cx="285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ADMINISTRATION COUNCIL</a:t>
            </a:r>
            <a:endParaRPr lang="it-IT" sz="2000" b="1" dirty="0"/>
          </a:p>
        </p:txBody>
      </p:sp>
      <p:sp>
        <p:nvSpPr>
          <p:cNvPr id="21" name="Ovale 20"/>
          <p:cNvSpPr/>
          <p:nvPr/>
        </p:nvSpPr>
        <p:spPr>
          <a:xfrm>
            <a:off x="4929190" y="1500174"/>
            <a:ext cx="2857520" cy="1143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4929190" y="1714488"/>
            <a:ext cx="285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SENATO ACCADEMICO</a:t>
            </a:r>
            <a:endParaRPr lang="it-IT" sz="2000" b="1" dirty="0"/>
          </a:p>
        </p:txBody>
      </p:sp>
      <p:sp>
        <p:nvSpPr>
          <p:cNvPr id="23" name="Ovale 22"/>
          <p:cNvSpPr/>
          <p:nvPr/>
        </p:nvSpPr>
        <p:spPr>
          <a:xfrm>
            <a:off x="2786050" y="3429000"/>
            <a:ext cx="3143272" cy="1500198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2786050" y="3988362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STUDENTS COUNCIL</a:t>
            </a:r>
            <a:endParaRPr lang="it-IT" sz="2000" b="1" dirty="0"/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1500166" y="4643446"/>
            <a:ext cx="1428760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rot="16200000" flipV="1">
            <a:off x="5715008" y="4786322"/>
            <a:ext cx="1071570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rot="5400000" flipH="1" flipV="1">
            <a:off x="3071802" y="5214950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rot="16200000" flipV="1">
            <a:off x="4536281" y="5250669"/>
            <a:ext cx="71438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3000364" y="2714620"/>
            <a:ext cx="71438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 rot="5400000" flipH="1" flipV="1">
            <a:off x="5036347" y="2821777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1785918" y="49884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41" name="CasellaDiTesto 40"/>
          <p:cNvSpPr txBox="1"/>
          <p:nvPr/>
        </p:nvSpPr>
        <p:spPr>
          <a:xfrm>
            <a:off x="3143240" y="50599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42" name="CasellaDiTesto 41"/>
          <p:cNvSpPr txBox="1"/>
          <p:nvPr/>
        </p:nvSpPr>
        <p:spPr>
          <a:xfrm>
            <a:off x="4643438" y="52028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43" name="CasellaDiTesto 42"/>
          <p:cNvSpPr txBox="1"/>
          <p:nvPr/>
        </p:nvSpPr>
        <p:spPr>
          <a:xfrm>
            <a:off x="6072198" y="52149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44" name="CasellaDiTesto 43"/>
          <p:cNvSpPr txBox="1"/>
          <p:nvPr/>
        </p:nvSpPr>
        <p:spPr>
          <a:xfrm>
            <a:off x="3071802" y="292893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45" name="CasellaDiTesto 44"/>
          <p:cNvSpPr txBox="1"/>
          <p:nvPr/>
        </p:nvSpPr>
        <p:spPr>
          <a:xfrm>
            <a:off x="5500694" y="3000372"/>
            <a:ext cx="364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4 + </a:t>
            </a:r>
            <a:r>
              <a:rPr lang="it-IT" dirty="0" err="1" smtClean="0"/>
              <a:t>President</a:t>
            </a:r>
            <a:endParaRPr lang="it-IT" dirty="0"/>
          </a:p>
        </p:txBody>
      </p:sp>
      <p:sp>
        <p:nvSpPr>
          <p:cNvPr id="46" name="Ovale 45"/>
          <p:cNvSpPr/>
          <p:nvPr/>
        </p:nvSpPr>
        <p:spPr>
          <a:xfrm>
            <a:off x="142844" y="3286124"/>
            <a:ext cx="2428892" cy="1500198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285720" y="3577240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ERDISU ADMINISTRATION COUNCIL</a:t>
            </a:r>
            <a:endParaRPr lang="it-IT" dirty="0"/>
          </a:p>
        </p:txBody>
      </p:sp>
      <p:sp>
        <p:nvSpPr>
          <p:cNvPr id="49" name="Ovale 48"/>
          <p:cNvSpPr/>
          <p:nvPr/>
        </p:nvSpPr>
        <p:spPr>
          <a:xfrm>
            <a:off x="6500890" y="3357562"/>
            <a:ext cx="2571704" cy="142876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CasellaDiTesto 49"/>
          <p:cNvSpPr txBox="1"/>
          <p:nvPr/>
        </p:nvSpPr>
        <p:spPr>
          <a:xfrm>
            <a:off x="6715140" y="3571876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STUDENTS ASSOCIATIONS REPRESENTATIVE</a:t>
            </a:r>
            <a:endParaRPr lang="it-IT" dirty="0"/>
          </a:p>
        </p:txBody>
      </p:sp>
      <p:cxnSp>
        <p:nvCxnSpPr>
          <p:cNvPr id="52" name="Connettore 2 51"/>
          <p:cNvCxnSpPr/>
          <p:nvPr/>
        </p:nvCxnSpPr>
        <p:spPr>
          <a:xfrm>
            <a:off x="2500298" y="3643314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257173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</a:t>
            </a:r>
            <a:endParaRPr lang="it-IT" dirty="0"/>
          </a:p>
        </p:txBody>
      </p:sp>
      <p:cxnSp>
        <p:nvCxnSpPr>
          <p:cNvPr id="55" name="Connettore 2 54"/>
          <p:cNvCxnSpPr/>
          <p:nvPr/>
        </p:nvCxnSpPr>
        <p:spPr>
          <a:xfrm rot="10800000">
            <a:off x="6000760" y="407194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6143636" y="370261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</a:t>
            </a:r>
            <a:endParaRPr lang="it-I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pPr algn="ctr"/>
            <a:r>
              <a:rPr lang="it-IT" dirty="0" smtClean="0"/>
              <a:t>THE STUDENTS COUNCIL (1)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it-IT" dirty="0" smtClean="0"/>
              <a:t>The </a:t>
            </a:r>
            <a:r>
              <a:rPr lang="it-IT" dirty="0" err="1" smtClean="0"/>
              <a:t>members</a:t>
            </a:r>
            <a:r>
              <a:rPr lang="it-IT" dirty="0" smtClean="0"/>
              <a:t>: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3 </a:t>
            </a:r>
            <a:r>
              <a:rPr lang="it-IT" dirty="0" err="1" smtClean="0"/>
              <a:t>representatives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Faculty</a:t>
            </a:r>
            <a:r>
              <a:rPr lang="it-IT" dirty="0" smtClean="0"/>
              <a:t>;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1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;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1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ERDISU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;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1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Univesity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.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it-IT" dirty="0" smtClean="0"/>
              <a:t>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votes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President</a:t>
            </a:r>
            <a:r>
              <a:rPr lang="it-IT" dirty="0" smtClean="0"/>
              <a:t> and 4 </a:t>
            </a:r>
            <a:r>
              <a:rPr lang="it-IT" dirty="0" err="1" smtClean="0"/>
              <a:t>representatives</a:t>
            </a:r>
            <a:r>
              <a:rPr lang="it-IT" dirty="0" smtClean="0"/>
              <a:t> in the Senato Accademico </a:t>
            </a:r>
            <a:r>
              <a:rPr lang="it-IT" dirty="0" err="1" smtClean="0"/>
              <a:t>among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members</a:t>
            </a:r>
            <a:r>
              <a:rPr lang="it-IT" dirty="0" smtClean="0"/>
              <a:t>.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it-IT" dirty="0" err="1" smtClean="0"/>
              <a:t>Moreover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votes</a:t>
            </a:r>
            <a:r>
              <a:rPr lang="it-IT" dirty="0" smtClean="0"/>
              <a:t> a </a:t>
            </a:r>
            <a:r>
              <a:rPr lang="it-IT" dirty="0" err="1" smtClean="0"/>
              <a:t>representatives</a:t>
            </a:r>
            <a:r>
              <a:rPr lang="it-IT" dirty="0" smtClean="0"/>
              <a:t> in the CO.RE.CO.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58763" lvl="1" indent="-246063" algn="just">
              <a:lnSpc>
                <a:spcPct val="150000"/>
              </a:lnSpc>
              <a:buNone/>
            </a:pPr>
            <a:r>
              <a:rPr lang="it-IT" dirty="0" smtClean="0"/>
              <a:t>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gives</a:t>
            </a:r>
            <a:r>
              <a:rPr lang="it-IT" dirty="0" smtClean="0"/>
              <a:t> </a:t>
            </a:r>
            <a:r>
              <a:rPr lang="it-IT" dirty="0" err="1" smtClean="0"/>
              <a:t>opinions</a:t>
            </a:r>
            <a:r>
              <a:rPr lang="it-IT" dirty="0" smtClean="0"/>
              <a:t> and </a:t>
            </a:r>
            <a:r>
              <a:rPr lang="it-IT" dirty="0" err="1" smtClean="0"/>
              <a:t>recomandations</a:t>
            </a:r>
            <a:r>
              <a:rPr lang="it-IT" dirty="0" smtClean="0"/>
              <a:t> on the </a:t>
            </a:r>
            <a:r>
              <a:rPr lang="it-IT" dirty="0" err="1" smtClean="0"/>
              <a:t>topics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and the Senato Accademico.</a:t>
            </a:r>
          </a:p>
          <a:p>
            <a:pPr marL="258763" lvl="1" indent="-246063" algn="just">
              <a:lnSpc>
                <a:spcPct val="150000"/>
              </a:lnSpc>
              <a:buNone/>
            </a:pPr>
            <a:r>
              <a:rPr lang="it-IT" dirty="0" err="1" smtClean="0"/>
              <a:t>Opinions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asked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previews</a:t>
            </a:r>
            <a:r>
              <a:rPr lang="it-IT" dirty="0" smtClean="0"/>
              <a:t> </a:t>
            </a:r>
            <a:r>
              <a:rPr lang="it-IT" dirty="0" err="1" smtClean="0"/>
              <a:t>organs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failed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apply</a:t>
            </a:r>
            <a:r>
              <a:rPr lang="it-IT" dirty="0" smtClean="0"/>
              <a:t>.</a:t>
            </a:r>
          </a:p>
          <a:p>
            <a:pPr marL="258763" lvl="1" indent="-246063" algn="just">
              <a:lnSpc>
                <a:spcPct val="150000"/>
              </a:lnSpc>
              <a:buNone/>
            </a:pPr>
            <a:r>
              <a:rPr lang="it-IT" dirty="0" smtClean="0"/>
              <a:t>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cooperate </a:t>
            </a:r>
            <a:r>
              <a:rPr lang="it-IT" dirty="0" err="1" smtClean="0"/>
              <a:t>with</a:t>
            </a:r>
            <a:r>
              <a:rPr lang="it-IT" dirty="0" smtClean="0"/>
              <a:t> CUS (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Sporting</a:t>
            </a:r>
            <a:r>
              <a:rPr lang="it-IT" dirty="0" smtClean="0"/>
              <a:t> Center)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organize</a:t>
            </a:r>
            <a:r>
              <a:rPr lang="it-IT" dirty="0" smtClean="0"/>
              <a:t> </a:t>
            </a:r>
            <a:r>
              <a:rPr lang="it-IT" dirty="0" err="1" smtClean="0"/>
              <a:t>athletics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r>
              <a:rPr lang="it-IT" dirty="0" smtClean="0"/>
              <a:t> and </a:t>
            </a:r>
            <a:r>
              <a:rPr lang="it-IT" dirty="0" err="1" smtClean="0"/>
              <a:t>competitions</a:t>
            </a:r>
            <a:r>
              <a:rPr lang="it-IT" dirty="0" smtClean="0"/>
              <a:t>.</a:t>
            </a: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pPr algn="ctr"/>
            <a:r>
              <a:rPr lang="it-IT" dirty="0" smtClean="0"/>
              <a:t>THE STUDENTS COUNCIL (2)</a:t>
            </a:r>
            <a:endParaRPr lang="it-IT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REPRESENTATION IN ECONOMICAL ISSUES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it-IT" dirty="0" err="1" smtClean="0"/>
              <a:t>All</a:t>
            </a:r>
            <a:r>
              <a:rPr lang="it-IT" dirty="0" smtClean="0"/>
              <a:t> the </a:t>
            </a:r>
            <a:r>
              <a:rPr lang="it-IT" dirty="0" err="1" smtClean="0"/>
              <a:t>economical</a:t>
            </a:r>
            <a:r>
              <a:rPr lang="it-IT" dirty="0" smtClean="0"/>
              <a:t> </a:t>
            </a:r>
            <a:r>
              <a:rPr lang="it-IT" dirty="0" err="1" smtClean="0"/>
              <a:t>decisions</a:t>
            </a:r>
            <a:r>
              <a:rPr lang="it-IT" dirty="0" smtClean="0"/>
              <a:t> are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representatives</a:t>
            </a:r>
            <a:r>
              <a:rPr lang="it-IT" dirty="0" smtClean="0"/>
              <a:t> vote </a:t>
            </a: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decision</a:t>
            </a:r>
            <a:r>
              <a:rPr lang="it-IT" dirty="0" smtClean="0"/>
              <a:t> in </a:t>
            </a: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r>
              <a:rPr lang="it-IT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it-IT" dirty="0" smtClean="0"/>
              <a:t>the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up </a:t>
            </a:r>
            <a:r>
              <a:rPr lang="it-IT" dirty="0" err="1" smtClean="0"/>
              <a:t>three</a:t>
            </a:r>
            <a:r>
              <a:rPr lang="it-IT" dirty="0" smtClean="0"/>
              <a:t> </a:t>
            </a:r>
            <a:r>
              <a:rPr lang="it-IT" dirty="0" err="1" smtClean="0"/>
              <a:t>representatives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category</a:t>
            </a:r>
            <a:r>
              <a:rPr lang="it-IT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it-IT" dirty="0" err="1" smtClean="0"/>
              <a:t>representatives</a:t>
            </a:r>
            <a:r>
              <a:rPr lang="it-IT" dirty="0" smtClean="0"/>
              <a:t> are </a:t>
            </a:r>
            <a:r>
              <a:rPr lang="it-IT" dirty="0" err="1" smtClean="0"/>
              <a:t>elected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whole</a:t>
            </a:r>
            <a:r>
              <a:rPr lang="it-IT" dirty="0" smtClean="0"/>
              <a:t> community;</a:t>
            </a:r>
          </a:p>
          <a:p>
            <a:pPr algn="just">
              <a:lnSpc>
                <a:spcPct val="150000"/>
              </a:lnSpc>
            </a:pPr>
            <a:r>
              <a:rPr lang="it-IT" dirty="0" err="1" smtClean="0"/>
              <a:t>members</a:t>
            </a:r>
            <a:r>
              <a:rPr lang="it-IT" dirty="0" smtClean="0"/>
              <a:t> continue in office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;</a:t>
            </a:r>
          </a:p>
          <a:p>
            <a:pPr algn="just">
              <a:lnSpc>
                <a:spcPct val="150000"/>
              </a:lnSpc>
            </a:pPr>
            <a:endParaRPr lang="it-IT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30000"/>
              </a:lnSpc>
            </a:pPr>
            <a:r>
              <a:rPr lang="it-IT" dirty="0" err="1" smtClean="0"/>
              <a:t>students</a:t>
            </a:r>
            <a:r>
              <a:rPr lang="it-IT" dirty="0" smtClean="0"/>
              <a:t> partecipate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didattic</a:t>
            </a:r>
            <a:r>
              <a:rPr lang="it-IT" dirty="0" smtClean="0"/>
              <a:t> </a:t>
            </a:r>
            <a:r>
              <a:rPr lang="it-IT" dirty="0" err="1" smtClean="0"/>
              <a:t>decision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members</a:t>
            </a:r>
            <a:r>
              <a:rPr lang="it-IT" dirty="0" smtClean="0"/>
              <a:t> in the Senato Accademico;</a:t>
            </a:r>
          </a:p>
          <a:p>
            <a:pPr algn="just">
              <a:lnSpc>
                <a:spcPct val="130000"/>
              </a:lnSpc>
            </a:pPr>
            <a:r>
              <a:rPr lang="it-IT" dirty="0" smtClean="0"/>
              <a:t>in Senato Accademico </a:t>
            </a:r>
            <a:r>
              <a:rPr lang="it-IT" dirty="0" err="1" smtClean="0"/>
              <a:t>there</a:t>
            </a:r>
            <a:r>
              <a:rPr lang="it-IT" dirty="0" smtClean="0"/>
              <a:t> are 4 </a:t>
            </a:r>
            <a:r>
              <a:rPr lang="it-IT" dirty="0" err="1" smtClean="0"/>
              <a:t>representatives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plus the </a:t>
            </a:r>
            <a:r>
              <a:rPr lang="it-IT" dirty="0" err="1" smtClean="0"/>
              <a:t>President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;</a:t>
            </a:r>
          </a:p>
          <a:p>
            <a:pPr algn="just">
              <a:lnSpc>
                <a:spcPct val="130000"/>
              </a:lnSpc>
            </a:pPr>
            <a:r>
              <a:rPr lang="it-IT" dirty="0" smtClean="0"/>
              <a:t>In Senato Accademico </a:t>
            </a:r>
            <a:r>
              <a:rPr lang="it-IT" dirty="0" err="1" smtClean="0"/>
              <a:t>representatives</a:t>
            </a:r>
            <a:r>
              <a:rPr lang="it-IT" dirty="0" smtClean="0"/>
              <a:t> are </a:t>
            </a:r>
            <a:r>
              <a:rPr lang="it-IT" dirty="0" err="1" smtClean="0"/>
              <a:t>elected</a:t>
            </a:r>
            <a:r>
              <a:rPr lang="it-IT" dirty="0" smtClean="0"/>
              <a:t> </a:t>
            </a:r>
            <a:r>
              <a:rPr lang="it-IT" dirty="0" err="1" smtClean="0"/>
              <a:t>indirectly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representatives</a:t>
            </a:r>
            <a:r>
              <a:rPr lang="it-IT" dirty="0" smtClean="0"/>
              <a:t> in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;</a:t>
            </a:r>
          </a:p>
          <a:p>
            <a:pPr algn="just">
              <a:lnSpc>
                <a:spcPct val="130000"/>
              </a:lnSpc>
            </a:pP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representatives</a:t>
            </a:r>
            <a:r>
              <a:rPr lang="it-IT" dirty="0" smtClean="0"/>
              <a:t> can vote the </a:t>
            </a:r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issues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there</a:t>
            </a:r>
            <a:r>
              <a:rPr lang="it-IT" dirty="0" smtClean="0"/>
              <a:t> are some </a:t>
            </a:r>
            <a:r>
              <a:rPr lang="it-IT" dirty="0" err="1" smtClean="0"/>
              <a:t>topics</a:t>
            </a:r>
            <a:r>
              <a:rPr lang="it-IT" dirty="0" smtClean="0"/>
              <a:t> </a:t>
            </a:r>
            <a:r>
              <a:rPr lang="it-IT" dirty="0" err="1" smtClean="0"/>
              <a:t>reserved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professors</a:t>
            </a:r>
            <a:r>
              <a:rPr lang="it-IT" dirty="0" smtClean="0"/>
              <a:t> staff</a:t>
            </a:r>
          </a:p>
          <a:p>
            <a:pPr algn="just">
              <a:lnSpc>
                <a:spcPct val="130000"/>
              </a:lnSpc>
            </a:pP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REPRESENTATION IN THE ACCADEMICAL ISSUES</a:t>
            </a:r>
            <a:endParaRPr lang="it-I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/>
          <a:lstStyle/>
          <a:p>
            <a:pPr algn="ctr"/>
            <a:r>
              <a:rPr lang="it-IT" dirty="0" smtClean="0"/>
              <a:t>CO.RE.CO.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it-IT" dirty="0" err="1" smtClean="0"/>
              <a:t>CO.RE.CO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particular</a:t>
            </a:r>
            <a:r>
              <a:rPr lang="it-IT" dirty="0" smtClean="0"/>
              <a:t> </a:t>
            </a:r>
            <a:r>
              <a:rPr lang="it-IT" dirty="0" err="1" smtClean="0"/>
              <a:t>politic</a:t>
            </a:r>
            <a:r>
              <a:rPr lang="it-IT" dirty="0" smtClean="0"/>
              <a:t> </a:t>
            </a:r>
            <a:r>
              <a:rPr lang="it-IT" dirty="0" err="1" smtClean="0"/>
              <a:t>organ</a:t>
            </a:r>
            <a:r>
              <a:rPr lang="it-IT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up: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the Presidente </a:t>
            </a:r>
            <a:r>
              <a:rPr lang="it-IT" dirty="0" err="1" smtClean="0"/>
              <a:t>of</a:t>
            </a:r>
            <a:r>
              <a:rPr lang="it-IT" dirty="0" smtClean="0"/>
              <a:t>  the </a:t>
            </a:r>
            <a:r>
              <a:rPr lang="it-IT" dirty="0" err="1" smtClean="0"/>
              <a:t>Region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;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the </a:t>
            </a:r>
            <a:r>
              <a:rPr lang="it-IT" dirty="0" err="1" smtClean="0"/>
              <a:t>Chancelors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3 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region</a:t>
            </a:r>
            <a:r>
              <a:rPr lang="it-IT" dirty="0" smtClean="0"/>
              <a:t> (Udine, Trieste and </a:t>
            </a:r>
            <a:r>
              <a:rPr lang="it-IT" dirty="0" err="1" smtClean="0"/>
              <a:t>Sissa</a:t>
            </a:r>
            <a:r>
              <a:rPr lang="it-IT" dirty="0" smtClean="0"/>
              <a:t>);</a:t>
            </a:r>
          </a:p>
          <a:p>
            <a:pPr lvl="1" algn="just">
              <a:lnSpc>
                <a:spcPct val="150000"/>
              </a:lnSpc>
            </a:pPr>
            <a:r>
              <a:rPr lang="it-IT" dirty="0" smtClean="0"/>
              <a:t>1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University</a:t>
            </a:r>
            <a:r>
              <a:rPr lang="it-IT" dirty="0" smtClean="0"/>
              <a:t>;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it-IT" dirty="0" smtClean="0"/>
              <a:t>The CO.RE.CO. </a:t>
            </a:r>
            <a:r>
              <a:rPr lang="it-IT" dirty="0" err="1" smtClean="0"/>
              <a:t>developes</a:t>
            </a:r>
            <a:r>
              <a:rPr lang="it-IT" dirty="0" smtClean="0"/>
              <a:t> the </a:t>
            </a:r>
            <a:r>
              <a:rPr lang="it-IT" dirty="0" err="1" smtClean="0"/>
              <a:t>whole</a:t>
            </a:r>
            <a:r>
              <a:rPr lang="it-IT" dirty="0" smtClean="0"/>
              <a:t> </a:t>
            </a:r>
            <a:r>
              <a:rPr lang="it-IT" dirty="0" err="1" smtClean="0"/>
              <a:t>organisation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didactic</a:t>
            </a:r>
            <a:r>
              <a:rPr lang="it-IT" dirty="0" smtClean="0"/>
              <a:t> and </a:t>
            </a:r>
            <a:r>
              <a:rPr lang="it-IT" dirty="0" err="1" smtClean="0"/>
              <a:t>economic</a:t>
            </a:r>
            <a:r>
              <a:rPr lang="it-IT" dirty="0" smtClean="0"/>
              <a:t> </a:t>
            </a:r>
            <a:r>
              <a:rPr lang="it-IT" dirty="0" err="1" smtClean="0"/>
              <a:t>aspects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cultural life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Universities</a:t>
            </a:r>
            <a:r>
              <a:rPr lang="it-IT" dirty="0" smtClean="0"/>
              <a:t>.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decides</a:t>
            </a:r>
            <a:r>
              <a:rPr lang="it-IT" dirty="0" smtClean="0"/>
              <a:t> the </a:t>
            </a:r>
            <a:r>
              <a:rPr lang="it-IT" dirty="0" err="1" smtClean="0"/>
              <a:t>distribution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economic</a:t>
            </a:r>
            <a:r>
              <a:rPr lang="it-IT" dirty="0" smtClean="0"/>
              <a:t> </a:t>
            </a:r>
            <a:r>
              <a:rPr lang="it-IT" dirty="0" err="1" smtClean="0"/>
              <a:t>resources</a:t>
            </a:r>
            <a:r>
              <a:rPr lang="it-IT" dirty="0" smtClean="0"/>
              <a:t>, the establishment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accademical</a:t>
            </a:r>
            <a:r>
              <a:rPr lang="it-IT" dirty="0" smtClean="0"/>
              <a:t> </a:t>
            </a:r>
            <a:r>
              <a:rPr lang="it-IT" dirty="0" err="1" smtClean="0"/>
              <a:t>courses</a:t>
            </a:r>
            <a:r>
              <a:rPr lang="it-IT" dirty="0" smtClean="0"/>
              <a:t>, etc.</a:t>
            </a: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143000"/>
          </a:xfrm>
        </p:spPr>
        <p:txBody>
          <a:bodyPr/>
          <a:lstStyle/>
          <a:p>
            <a:pPr algn="ctr"/>
            <a:r>
              <a:rPr lang="it-IT" dirty="0" smtClean="0"/>
              <a:t>STUDENTS ASSOCIATIONS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establish</a:t>
            </a:r>
            <a:r>
              <a:rPr lang="it-IT" dirty="0" smtClean="0"/>
              <a:t> cultural </a:t>
            </a:r>
            <a:r>
              <a:rPr lang="it-IT" dirty="0" err="1" smtClean="0"/>
              <a:t>Associations</a:t>
            </a:r>
            <a:r>
              <a:rPr lang="it-IT" dirty="0" smtClean="0"/>
              <a:t> 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organize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r>
              <a:rPr lang="it-IT" dirty="0" smtClean="0"/>
              <a:t> </a:t>
            </a:r>
            <a:r>
              <a:rPr lang="it-IT" dirty="0" err="1" smtClean="0"/>
              <a:t>using</a:t>
            </a:r>
            <a:r>
              <a:rPr lang="it-IT" dirty="0" smtClean="0"/>
              <a:t>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err="1" smtClean="0"/>
              <a:t>given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University</a:t>
            </a:r>
            <a:r>
              <a:rPr lang="it-IT" dirty="0" smtClean="0"/>
              <a:t>;</a:t>
            </a:r>
          </a:p>
          <a:p>
            <a:pPr algn="just"/>
            <a:r>
              <a:rPr lang="it-IT" dirty="0" smtClean="0"/>
              <a:t>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University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present</a:t>
            </a:r>
            <a:r>
              <a:rPr lang="it-IT" dirty="0" smtClean="0"/>
              <a:t> a project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economic</a:t>
            </a:r>
            <a:r>
              <a:rPr lang="it-IT" dirty="0" smtClean="0"/>
              <a:t> </a:t>
            </a:r>
            <a:r>
              <a:rPr lang="it-IT" dirty="0" err="1" smtClean="0"/>
              <a:t>plan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realization</a:t>
            </a:r>
            <a:r>
              <a:rPr lang="it-IT" dirty="0" smtClean="0"/>
              <a:t>;</a:t>
            </a:r>
          </a:p>
          <a:p>
            <a:pPr algn="just"/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involve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one</a:t>
            </a:r>
            <a:r>
              <a:rPr lang="it-IT" dirty="0" smtClean="0"/>
              <a:t> or more </a:t>
            </a:r>
            <a:r>
              <a:rPr lang="it-IT" dirty="0" err="1" smtClean="0"/>
              <a:t>Faculities</a:t>
            </a:r>
            <a:r>
              <a:rPr lang="it-IT" dirty="0" smtClean="0"/>
              <a:t>. </a:t>
            </a:r>
            <a:r>
              <a:rPr lang="it-IT" dirty="0" err="1" smtClean="0"/>
              <a:t>Consequentally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concerne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matters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THE MONEY DISTRIBUTION TO STUDENTS ASSOCIATIONS (1)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The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err="1" smtClean="0"/>
              <a:t>distribution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Comitato degli Studenti,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up:</a:t>
            </a:r>
          </a:p>
          <a:p>
            <a:pPr lvl="1" algn="just"/>
            <a:r>
              <a:rPr lang="it-IT" dirty="0" smtClean="0"/>
              <a:t>the </a:t>
            </a:r>
            <a:r>
              <a:rPr lang="it-IT" dirty="0" err="1" smtClean="0"/>
              <a:t>President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endParaRPr lang="it-IT" dirty="0" smtClean="0"/>
          </a:p>
          <a:p>
            <a:pPr lvl="1" algn="just"/>
            <a:r>
              <a:rPr lang="it-IT" dirty="0" smtClean="0"/>
              <a:t>the 3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representatives</a:t>
            </a:r>
            <a:r>
              <a:rPr lang="it-IT" dirty="0" smtClean="0"/>
              <a:t> in the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</a:p>
          <a:p>
            <a:pPr lvl="1" algn="just"/>
            <a:r>
              <a:rPr lang="it-IT" dirty="0" smtClean="0"/>
              <a:t>1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ERDISU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endParaRPr lang="it-IT" dirty="0" smtClean="0"/>
          </a:p>
          <a:p>
            <a:pPr lvl="1" algn="just"/>
            <a:r>
              <a:rPr lang="it-IT" dirty="0" smtClean="0"/>
              <a:t>the </a:t>
            </a:r>
            <a:r>
              <a:rPr lang="it-IT" dirty="0" err="1" smtClean="0"/>
              <a:t>Cort</a:t>
            </a:r>
            <a:r>
              <a:rPr lang="it-IT" dirty="0" smtClean="0"/>
              <a:t> </a:t>
            </a:r>
            <a:r>
              <a:rPr lang="it-IT" dirty="0" err="1" smtClean="0"/>
              <a:t>representative</a:t>
            </a:r>
            <a:endParaRPr lang="it-IT" dirty="0" smtClean="0"/>
          </a:p>
          <a:p>
            <a:pPr lvl="1" algn="just"/>
            <a:r>
              <a:rPr lang="it-IT" dirty="0" smtClean="0"/>
              <a:t>2</a:t>
            </a:r>
            <a:r>
              <a:rPr lang="it-IT" dirty="0" smtClean="0"/>
              <a:t> </a:t>
            </a:r>
            <a:r>
              <a:rPr lang="it-IT" dirty="0" err="1" smtClean="0"/>
              <a:t>professors</a:t>
            </a:r>
            <a:r>
              <a:rPr lang="it-IT" dirty="0" smtClean="0"/>
              <a:t> </a:t>
            </a:r>
            <a:r>
              <a:rPr lang="it-IT" dirty="0" err="1" smtClean="0"/>
              <a:t>representative</a:t>
            </a:r>
            <a:endParaRPr lang="it-IT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40276"/>
            <a:ext cx="8229600" cy="438912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it-IT" dirty="0" smtClean="0"/>
              <a:t>The Comitato degli Studenti </a:t>
            </a:r>
            <a:r>
              <a:rPr lang="it-IT" dirty="0" err="1" smtClean="0"/>
              <a:t>meets</a:t>
            </a:r>
            <a:r>
              <a:rPr lang="it-IT" dirty="0" smtClean="0"/>
              <a:t> once a </a:t>
            </a:r>
            <a:r>
              <a:rPr lang="it-IT" dirty="0" err="1" smtClean="0"/>
              <a:t>year</a:t>
            </a:r>
            <a:r>
              <a:rPr lang="it-IT" dirty="0" smtClean="0"/>
              <a:t>;</a:t>
            </a:r>
          </a:p>
          <a:p>
            <a:pPr algn="just">
              <a:lnSpc>
                <a:spcPct val="120000"/>
              </a:lnSpc>
            </a:pP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analizes</a:t>
            </a:r>
            <a:r>
              <a:rPr lang="it-IT" dirty="0" smtClean="0"/>
              <a:t> the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err="1" smtClean="0"/>
              <a:t>requests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 and </a:t>
            </a:r>
            <a:r>
              <a:rPr lang="it-IT" dirty="0" err="1" smtClean="0"/>
              <a:t>makes</a:t>
            </a:r>
            <a:r>
              <a:rPr lang="it-IT" dirty="0" smtClean="0"/>
              <a:t> </a:t>
            </a:r>
            <a:r>
              <a:rPr lang="it-IT" dirty="0" err="1" smtClean="0"/>
              <a:t>decision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;</a:t>
            </a:r>
          </a:p>
          <a:p>
            <a:pPr algn="just">
              <a:lnSpc>
                <a:spcPct val="120000"/>
              </a:lnSpc>
            </a:pP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the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err="1" smtClean="0"/>
              <a:t>before</a:t>
            </a:r>
            <a:r>
              <a:rPr lang="it-IT" dirty="0" smtClean="0"/>
              <a:t> the end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year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;</a:t>
            </a:r>
          </a:p>
          <a:p>
            <a:pPr algn="just">
              <a:lnSpc>
                <a:spcPct val="120000"/>
              </a:lnSpc>
            </a:pP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,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given</a:t>
            </a:r>
            <a:r>
              <a:rPr lang="it-IT" dirty="0" smtClean="0"/>
              <a:t> back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University</a:t>
            </a:r>
            <a:r>
              <a:rPr lang="it-IT" dirty="0" smtClean="0"/>
              <a:t>;</a:t>
            </a:r>
          </a:p>
          <a:p>
            <a:pPr algn="just">
              <a:lnSpc>
                <a:spcPct val="120000"/>
              </a:lnSpc>
            </a:pP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year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Associations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present</a:t>
            </a:r>
            <a:r>
              <a:rPr lang="it-IT" dirty="0" smtClean="0"/>
              <a:t> a </a:t>
            </a:r>
            <a:r>
              <a:rPr lang="it-IT" dirty="0" err="1" smtClean="0"/>
              <a:t>receipts</a:t>
            </a:r>
            <a:r>
              <a:rPr lang="it-IT" dirty="0" smtClean="0"/>
              <a:t> and </a:t>
            </a:r>
            <a:r>
              <a:rPr lang="it-IT" dirty="0" err="1" smtClean="0"/>
              <a:t>payments</a:t>
            </a:r>
            <a:r>
              <a:rPr lang="it-IT" dirty="0" smtClean="0"/>
              <a:t> account </a:t>
            </a:r>
            <a:r>
              <a:rPr lang="it-IT" dirty="0" err="1" smtClean="0"/>
              <a:t>concerning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the </a:t>
            </a:r>
            <a:r>
              <a:rPr lang="it-IT" dirty="0" err="1" smtClean="0"/>
              <a:t>activities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the </a:t>
            </a:r>
            <a:r>
              <a:rPr lang="it-IT" dirty="0" err="1" smtClean="0"/>
              <a:t>year</a:t>
            </a:r>
            <a:r>
              <a:rPr lang="it-IT" dirty="0" smtClean="0"/>
              <a:t>.</a:t>
            </a: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THE MONEY DISTRIBUTION TO STUDENTS ASSOCIATIONS (1)</a:t>
            </a:r>
            <a:endParaRPr lang="it-IT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42886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THANKS FOR YOUR ATTENTION</a:t>
            </a:r>
            <a:br>
              <a:rPr lang="it-IT" dirty="0" smtClean="0"/>
            </a:br>
            <a:r>
              <a:rPr lang="it-IT" dirty="0" smtClean="0"/>
              <a:t>…</a:t>
            </a:r>
            <a:br>
              <a:rPr lang="it-IT" dirty="0" smtClean="0"/>
            </a:br>
            <a:r>
              <a:rPr lang="it-IT" dirty="0" smtClean="0"/>
              <a:t>HAVE A NICE DAY!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435769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 smtClean="0">
                <a:latin typeface="+mj-lt"/>
              </a:rPr>
              <a:t>Dott. Andrea Della Rosa</a:t>
            </a:r>
          </a:p>
          <a:p>
            <a:pPr algn="ctr"/>
            <a:r>
              <a:rPr lang="it-IT" dirty="0" smtClean="0">
                <a:latin typeface="+mj-lt"/>
              </a:rPr>
              <a:t>(</a:t>
            </a:r>
            <a:r>
              <a:rPr lang="it-IT" dirty="0" err="1" smtClean="0">
                <a:latin typeface="+mj-lt"/>
              </a:rPr>
              <a:t>with</a:t>
            </a:r>
            <a:r>
              <a:rPr lang="it-IT" dirty="0" smtClean="0">
                <a:latin typeface="+mj-lt"/>
              </a:rPr>
              <a:t> a </a:t>
            </a:r>
            <a:r>
              <a:rPr lang="it-IT" dirty="0" err="1" smtClean="0">
                <a:latin typeface="+mj-lt"/>
              </a:rPr>
              <a:t>special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thanks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to</a:t>
            </a:r>
            <a:r>
              <a:rPr lang="it-IT" dirty="0" smtClean="0">
                <a:latin typeface="+mj-lt"/>
              </a:rPr>
              <a:t> dott.ssa Amanda Rossi </a:t>
            </a:r>
            <a:r>
              <a:rPr lang="it-IT" dirty="0" err="1" smtClean="0">
                <a:latin typeface="+mj-lt"/>
              </a:rPr>
              <a:t>from</a:t>
            </a:r>
            <a:r>
              <a:rPr lang="it-IT" dirty="0" smtClean="0">
                <a:latin typeface="+mj-lt"/>
              </a:rPr>
              <a:t> the </a:t>
            </a:r>
            <a:r>
              <a:rPr lang="it-IT" dirty="0" err="1" smtClean="0">
                <a:latin typeface="+mj-lt"/>
              </a:rPr>
              <a:t>Foreign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Languages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Faculty</a:t>
            </a:r>
            <a:r>
              <a:rPr lang="it-IT" dirty="0" smtClean="0">
                <a:latin typeface="+mj-lt"/>
              </a:rPr>
              <a:t>)</a:t>
            </a:r>
            <a:endParaRPr lang="it-IT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266</TotalTime>
  <Words>804</Words>
  <Application>Microsoft Office PowerPoint</Application>
  <PresentationFormat>Presentazione su schermo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Equinozio</vt:lpstr>
      <vt:lpstr>THE REPRESENTATION EXPERIENCE</vt:lpstr>
      <vt:lpstr>WHAT’S REPRESENTATION?</vt:lpstr>
      <vt:lpstr>ABOUT REPRESENTATION …</vt:lpstr>
      <vt:lpstr>REPRESENTATION AND STUDENTS COMMUNITY WILL (1)</vt:lpstr>
      <vt:lpstr>Diapositiva 5</vt:lpstr>
      <vt:lpstr>THE REPRESENTATION ORGANS</vt:lpstr>
      <vt:lpstr>THE STUDENTS COUNCIL (1)</vt:lpstr>
      <vt:lpstr>THE STUDENTS COUNCIL (2)</vt:lpstr>
      <vt:lpstr>REPRESENTATION IN ECONOMICAL ISSUES</vt:lpstr>
      <vt:lpstr>REPRESENTATION IN THE ACCADEMICAL ISSUES</vt:lpstr>
      <vt:lpstr>CO.RE.CO.</vt:lpstr>
      <vt:lpstr>STUDENTS ASSOCIATIONS</vt:lpstr>
      <vt:lpstr>THE MONEY DISTRIBUTION TO STUDENTS ASSOCIATIONS (1)</vt:lpstr>
      <vt:lpstr>THE MONEY DISTRIBUTION TO STUDENTS ASSOCIATIONS (1)</vt:lpstr>
      <vt:lpstr>THANKS FOR YOUR ATTENTION … HAVE A NICE DAY!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REPRESENTATION EXPERIENCE</dc:title>
  <dc:creator>Dredge1982</dc:creator>
  <cp:lastModifiedBy>Dredge1982</cp:lastModifiedBy>
  <cp:revision>74</cp:revision>
  <dcterms:created xsi:type="dcterms:W3CDTF">2011-06-05T17:31:27Z</dcterms:created>
  <dcterms:modified xsi:type="dcterms:W3CDTF">2011-06-06T15:47:20Z</dcterms:modified>
</cp:coreProperties>
</file>