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59" r:id="rId4"/>
    <p:sldId id="263" r:id="rId5"/>
    <p:sldId id="264" r:id="rId6"/>
    <p:sldId id="258" r:id="rId7"/>
    <p:sldId id="260" r:id="rId8"/>
    <p:sldId id="265" r:id="rId9"/>
    <p:sldId id="267" r:id="rId10"/>
    <p:sldId id="266"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autoAdjust="0"/>
    <p:restoredTop sz="94576" autoAdjust="0"/>
  </p:normalViewPr>
  <p:slideViewPr>
    <p:cSldViewPr>
      <p:cViewPr varScale="1">
        <p:scale>
          <a:sx n="50" d="100"/>
          <a:sy n="50" d="100"/>
        </p:scale>
        <p:origin x="-1416" y="-90"/>
      </p:cViewPr>
      <p:guideLst>
        <p:guide orient="horz" pos="2160"/>
        <p:guide pos="2880"/>
      </p:guideLst>
    </p:cSldViewPr>
  </p:slideViewPr>
  <p:outlineViewPr>
    <p:cViewPr>
      <p:scale>
        <a:sx n="33" d="100"/>
        <a:sy n="33" d="100"/>
      </p:scale>
      <p:origin x="0" y="69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62579E9-DA44-4BB0-8AE3-90ADF46E3A43}" type="datetimeFigureOut">
              <a:rPr lang="en-US" smtClean="0"/>
              <a:pPr/>
              <a:t>10/4/2011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2EAF3D7-A8CD-4CBA-8CCD-E7E7EE3944E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EAF3D7-A8CD-4CBA-8CCD-E7E7EE3944E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EAF3D7-A8CD-4CBA-8CCD-E7E7EE3944E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2EAF3D7-A8CD-4CBA-8CCD-E7E7EE3944E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2EAF3D7-A8CD-4CBA-8CCD-E7E7EE3944E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2EAF3D7-A8CD-4CBA-8CCD-E7E7EE3944E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2EAF3D7-A8CD-4CBA-8CCD-E7E7EE3944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62579E9-DA44-4BB0-8AE3-90ADF46E3A43}" type="datetimeFigureOut">
              <a:rPr lang="en-US" smtClean="0"/>
              <a:pPr/>
              <a:t>10/4/2011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2EAF3D7-A8CD-4CBA-8CCD-E7E7EE3944E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62579E9-DA44-4BB0-8AE3-90ADF46E3A43}" type="datetimeFigureOut">
              <a:rPr lang="en-US" smtClean="0"/>
              <a:pPr/>
              <a:t>10/4/2011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2EAF3D7-A8CD-4CBA-8CCD-E7E7EE3944E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EAF3D7-A8CD-4CBA-8CCD-E7E7EE3944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2579E9-DA44-4BB0-8AE3-90ADF46E3A43}" type="datetimeFigureOut">
              <a:rPr lang="en-US" smtClean="0"/>
              <a:pPr/>
              <a:t>10/4/2011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2EAF3D7-A8CD-4CBA-8CCD-E7E7EE3944E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62579E9-DA44-4BB0-8AE3-90ADF46E3A43}" type="datetimeFigureOut">
              <a:rPr lang="en-US" smtClean="0"/>
              <a:pPr/>
              <a:t>10/4/2011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2EAF3D7-A8CD-4CBA-8CCD-E7E7EE3944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584" y="0"/>
            <a:ext cx="10513168" cy="1828800"/>
          </a:xfrm>
        </p:spPr>
        <p:txBody>
          <a:bodyPr/>
          <a:lstStyle/>
          <a:p>
            <a:endParaRPr lang="en-US" dirty="0"/>
          </a:p>
        </p:txBody>
      </p:sp>
      <p:sp>
        <p:nvSpPr>
          <p:cNvPr id="3" name="Subtitle 2"/>
          <p:cNvSpPr>
            <a:spLocks noGrp="1"/>
          </p:cNvSpPr>
          <p:nvPr>
            <p:ph type="subTitle" idx="1"/>
          </p:nvPr>
        </p:nvSpPr>
        <p:spPr>
          <a:xfrm>
            <a:off x="755576" y="2564904"/>
            <a:ext cx="7772400" cy="4293096"/>
          </a:xfrm>
        </p:spPr>
        <p:txBody>
          <a:bodyPr>
            <a:noAutofit/>
          </a:bodyPr>
          <a:lstStyle/>
          <a:p>
            <a:pPr algn="just"/>
            <a:r>
              <a:rPr lang="sr-Latn-RS" sz="2800" dirty="0" smtClean="0"/>
              <a:t>Designing of methodologies and indicators for monitoring and evaluation process of implementation of Bologna process at Serbian universities</a:t>
            </a:r>
          </a:p>
          <a:p>
            <a:pPr algn="just"/>
            <a:endParaRPr lang="sr-Latn-RS" sz="2800" dirty="0" smtClean="0"/>
          </a:p>
          <a:p>
            <a:pPr algn="just"/>
            <a:endParaRPr lang="sr-Latn-RS" sz="2800" dirty="0" smtClean="0"/>
          </a:p>
          <a:p>
            <a:pPr algn="just"/>
            <a:endParaRPr lang="sr-Latn-RS" sz="2800" dirty="0" smtClean="0"/>
          </a:p>
          <a:p>
            <a:pPr algn="just"/>
            <a:r>
              <a:rPr lang="sr-Latn-RS" sz="2000" dirty="0" smtClean="0">
                <a:solidFill>
                  <a:schemeClr val="bg1"/>
                </a:solidFill>
              </a:rPr>
              <a:t>Stefan Dujović</a:t>
            </a:r>
            <a:r>
              <a:rPr lang="en-US" sz="2000" dirty="0" smtClean="0">
                <a:solidFill>
                  <a:schemeClr val="bg1"/>
                </a:solidFill>
              </a:rPr>
              <a:t>,</a:t>
            </a:r>
            <a:r>
              <a:rPr lang="sr-Latn-RS" sz="2000" dirty="0" smtClean="0">
                <a:solidFill>
                  <a:schemeClr val="bg1"/>
                </a:solidFill>
              </a:rPr>
              <a:t> Andreja </a:t>
            </a:r>
            <a:r>
              <a:rPr lang="en-US" sz="2000" dirty="0" err="1" smtClean="0">
                <a:solidFill>
                  <a:schemeClr val="bg1"/>
                </a:solidFill>
              </a:rPr>
              <a:t>Dini</a:t>
            </a:r>
            <a:r>
              <a:rPr lang="sr-Latn-RS" sz="2000" dirty="0" smtClean="0">
                <a:solidFill>
                  <a:schemeClr val="bg1"/>
                </a:solidFill>
              </a:rPr>
              <a:t>ć, Igor Graić</a:t>
            </a:r>
            <a:endParaRPr lang="sr-Latn-RS" sz="2000" dirty="0" smtClean="0">
              <a:solidFill>
                <a:schemeClr val="bg1"/>
              </a:solidFill>
            </a:endParaRPr>
          </a:p>
          <a:p>
            <a:pPr algn="just"/>
            <a:r>
              <a:rPr lang="sr-Latn-RS" sz="2000" dirty="0" smtClean="0">
                <a:solidFill>
                  <a:schemeClr val="bg1"/>
                </a:solidFill>
              </a:rPr>
              <a:t>University of Novi Sad, Novi Sad, Serbia </a:t>
            </a:r>
          </a:p>
        </p:txBody>
      </p:sp>
      <p:pic>
        <p:nvPicPr>
          <p:cNvPr id="1026"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sr-Latn-RS" dirty="0" smtClean="0"/>
          </a:p>
          <a:p>
            <a:endParaRPr lang="sr-Latn-RS" dirty="0" smtClean="0"/>
          </a:p>
          <a:p>
            <a:pPr>
              <a:buNone/>
            </a:pPr>
            <a:endParaRPr lang="sr-Latn-RS" dirty="0" smtClean="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
        <p:nvSpPr>
          <p:cNvPr id="6" name="TextBox 5"/>
          <p:cNvSpPr txBox="1"/>
          <p:nvPr/>
        </p:nvSpPr>
        <p:spPr>
          <a:xfrm>
            <a:off x="827584" y="1988840"/>
            <a:ext cx="7488832" cy="2677656"/>
          </a:xfrm>
          <a:prstGeom prst="rect">
            <a:avLst/>
          </a:prstGeom>
          <a:noFill/>
        </p:spPr>
        <p:txBody>
          <a:bodyPr wrap="square" rtlCol="0">
            <a:spAutoFit/>
          </a:bodyPr>
          <a:lstStyle/>
          <a:p>
            <a:pPr>
              <a:buFont typeface="Wingdings" pitchFamily="2" charset="2"/>
              <a:buChar char="§"/>
            </a:pPr>
            <a:r>
              <a:rPr lang="sr-Latn-RS" sz="2400" dirty="0" smtClean="0"/>
              <a:t> </a:t>
            </a:r>
            <a:r>
              <a:rPr lang="en-US" sz="2400" dirty="0" smtClean="0"/>
              <a:t>P</a:t>
            </a:r>
            <a:r>
              <a:rPr lang="sr-Latn-RS" sz="2400" dirty="0" smtClean="0"/>
              <a:t>ilot activity.</a:t>
            </a:r>
          </a:p>
          <a:p>
            <a:endParaRPr lang="sr-Latn-RS" sz="2400" dirty="0" smtClean="0"/>
          </a:p>
          <a:p>
            <a:pPr>
              <a:buFont typeface="Wingdings" pitchFamily="2" charset="2"/>
              <a:buChar char="§"/>
            </a:pPr>
            <a:r>
              <a:rPr lang="sr-Latn-RS" sz="2400" dirty="0" smtClean="0"/>
              <a:t> In order to precisely calculate </a:t>
            </a:r>
            <a:r>
              <a:rPr lang="sr-Latn-RS" sz="2400" dirty="0" smtClean="0"/>
              <a:t>student  </a:t>
            </a:r>
            <a:r>
              <a:rPr lang="sr-Latn-RS" sz="2400" dirty="0" smtClean="0"/>
              <a:t>workload.</a:t>
            </a:r>
          </a:p>
          <a:p>
            <a:pPr>
              <a:buFont typeface="Wingdings" pitchFamily="2" charset="2"/>
              <a:buChar char="§"/>
            </a:pPr>
            <a:endParaRPr lang="sr-Latn-RS" sz="2400" dirty="0" smtClean="0"/>
          </a:p>
          <a:p>
            <a:pPr>
              <a:buFont typeface="Wingdings" pitchFamily="2" charset="2"/>
              <a:buChar char="§"/>
            </a:pPr>
            <a:endParaRPr lang="sr-Latn-RS" sz="2400" dirty="0" smtClean="0"/>
          </a:p>
          <a:p>
            <a:pPr>
              <a:buFont typeface="Wingdings" pitchFamily="2" charset="2"/>
              <a:buChar char="§"/>
            </a:pPr>
            <a:r>
              <a:rPr lang="sr-Latn-RS" sz="2400" dirty="0" smtClean="0"/>
              <a:t> Based on filling the diaries that we developed.</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sr-Latn-RS" dirty="0" smtClean="0"/>
          </a:p>
          <a:p>
            <a:r>
              <a:rPr lang="sr-Latn-RS" sz="2800" dirty="0" smtClean="0"/>
              <a:t>Cooperation with State University of Novi Pazar</a:t>
            </a:r>
          </a:p>
          <a:p>
            <a:pPr>
              <a:buNone/>
            </a:pPr>
            <a:endParaRPr lang="sr-Latn-RS" dirty="0" smtClean="0"/>
          </a:p>
          <a:p>
            <a:r>
              <a:rPr lang="sr-Latn-RS" dirty="0" smtClean="0"/>
              <a:t>80 work diaries (40 UNS and 40 SUNP):</a:t>
            </a:r>
          </a:p>
          <a:p>
            <a:pPr lvl="2"/>
            <a:r>
              <a:rPr lang="sr-Latn-RS" dirty="0" smtClean="0"/>
              <a:t>Tehnical-tehnological field</a:t>
            </a:r>
          </a:p>
          <a:p>
            <a:pPr lvl="2"/>
            <a:r>
              <a:rPr lang="sr-Latn-RS" dirty="0" smtClean="0"/>
              <a:t>Social-humanity field</a:t>
            </a:r>
          </a:p>
          <a:p>
            <a:pPr lvl="2"/>
            <a:r>
              <a:rPr lang="sr-Latn-RS" dirty="0" smtClean="0"/>
              <a:t>Scientific field</a:t>
            </a:r>
          </a:p>
          <a:p>
            <a:pPr lvl="2"/>
            <a:r>
              <a:rPr lang="sr-Latn-RS" dirty="0" smtClean="0"/>
              <a:t>Medical field</a:t>
            </a:r>
          </a:p>
          <a:p>
            <a:endParaRPr lang="en-US" dirty="0"/>
          </a:p>
        </p:txBody>
      </p:sp>
      <p:sp>
        <p:nvSpPr>
          <p:cNvPr id="3" name="Title 2"/>
          <p:cNvSpPr>
            <a:spLocks noGrp="1"/>
          </p:cNvSpPr>
          <p:nvPr>
            <p:ph type="title"/>
          </p:nvPr>
        </p:nvSpPr>
        <p:spPr/>
        <p:txBody>
          <a:bodyPr/>
          <a:lstStyle/>
          <a:p>
            <a:r>
              <a:rPr lang="sr-Latn-RS" dirty="0" smtClean="0"/>
              <a:t> </a:t>
            </a:r>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pic>
        <p:nvPicPr>
          <p:cNvPr id="6" name="Picture 3"/>
          <p:cNvPicPr>
            <a:picLocks noGrp="1" noChangeAspect="1" noChangeArrowheads="1"/>
          </p:cNvPicPr>
          <p:nvPr>
            <p:ph idx="1"/>
          </p:nvPr>
        </p:nvPicPr>
        <p:blipFill>
          <a:blip r:embed="rId4" cstate="print"/>
          <a:srcRect/>
          <a:stretch>
            <a:fillRect/>
          </a:stretch>
        </p:blipFill>
        <p:spPr bwMode="auto">
          <a:xfrm>
            <a:off x="467544" y="1481138"/>
            <a:ext cx="8280920" cy="49721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pic>
        <p:nvPicPr>
          <p:cNvPr id="6" name="Picture 3"/>
          <p:cNvPicPr>
            <a:picLocks noGrp="1" noChangeAspect="1" noChangeArrowheads="1"/>
          </p:cNvPicPr>
          <p:nvPr>
            <p:ph idx="1"/>
          </p:nvPr>
        </p:nvPicPr>
        <p:blipFill>
          <a:blip r:embed="rId4" cstate="print"/>
          <a:srcRect/>
          <a:stretch>
            <a:fillRect/>
          </a:stretch>
        </p:blipFill>
        <p:spPr bwMode="auto">
          <a:xfrm>
            <a:off x="467544" y="1481138"/>
            <a:ext cx="8280920" cy="4972198"/>
          </a:xfrm>
          <a:prstGeom prst="rect">
            <a:avLst/>
          </a:prstGeom>
          <a:noFill/>
          <a:ln w="9525">
            <a:noFill/>
            <a:miter lim="800000"/>
            <a:headEnd/>
            <a:tailEnd/>
          </a:ln>
        </p:spPr>
      </p:pic>
      <p:sp>
        <p:nvSpPr>
          <p:cNvPr id="9" name="Oval Callout 8"/>
          <p:cNvSpPr/>
          <p:nvPr/>
        </p:nvSpPr>
        <p:spPr>
          <a:xfrm>
            <a:off x="4355976" y="332656"/>
            <a:ext cx="4788024" cy="22322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smtClean="0">
                <a:solidFill>
                  <a:schemeClr val="bg1"/>
                </a:solidFill>
              </a:rPr>
              <a:t>Disadvantages:</a:t>
            </a:r>
          </a:p>
          <a:p>
            <a:r>
              <a:rPr lang="sr-Latn-RS" dirty="0" smtClean="0">
                <a:solidFill>
                  <a:schemeClr val="bg1"/>
                </a:solidFill>
              </a:rPr>
              <a:t>-Field for subject ECTS </a:t>
            </a:r>
          </a:p>
          <a:p>
            <a:r>
              <a:rPr lang="sr-Latn-RS" dirty="0" smtClean="0">
                <a:solidFill>
                  <a:schemeClr val="bg1"/>
                </a:solidFill>
              </a:rPr>
              <a:t>-Field for number of classes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6" name="Picture 5" descr="grbUNS.jpg"/>
          <p:cNvPicPr>
            <a:picLocks noChangeAspect="1"/>
          </p:cNvPicPr>
          <p:nvPr/>
        </p:nvPicPr>
        <p:blipFill>
          <a:blip r:embed="rId3" cstate="print"/>
          <a:stretch>
            <a:fillRect/>
          </a:stretch>
        </p:blipFill>
        <p:spPr>
          <a:xfrm>
            <a:off x="7524328" y="404664"/>
            <a:ext cx="1000125" cy="1000125"/>
          </a:xfrm>
          <a:prstGeom prst="rect">
            <a:avLst/>
          </a:prstGeom>
        </p:spPr>
      </p:pic>
      <p:pic>
        <p:nvPicPr>
          <p:cNvPr id="3074" name="Picture 2"/>
          <p:cNvPicPr>
            <a:picLocks noGrp="1" noChangeAspect="1" noChangeArrowheads="1"/>
          </p:cNvPicPr>
          <p:nvPr>
            <p:ph idx="1"/>
          </p:nvPr>
        </p:nvPicPr>
        <p:blipFill>
          <a:blip r:embed="rId4" cstate="print"/>
          <a:srcRect/>
          <a:stretch>
            <a:fillRect/>
          </a:stretch>
        </p:blipFill>
        <p:spPr bwMode="auto">
          <a:xfrm>
            <a:off x="467544" y="1481138"/>
            <a:ext cx="8208912" cy="5044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US" dirty="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pic>
        <p:nvPicPr>
          <p:cNvPr id="1027" name="Picture 3" descr="C:\Users\Danilo\Desktop\dn.png"/>
          <p:cNvPicPr>
            <a:picLocks noChangeAspect="1" noChangeArrowheads="1"/>
          </p:cNvPicPr>
          <p:nvPr/>
        </p:nvPicPr>
        <p:blipFill>
          <a:blip r:embed="rId4" cstate="print"/>
          <a:srcRect/>
          <a:stretch>
            <a:fillRect/>
          </a:stretch>
        </p:blipFill>
        <p:spPr bwMode="auto">
          <a:xfrm>
            <a:off x="1979712" y="1447800"/>
            <a:ext cx="6011863" cy="5410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a:t>
            </a:r>
            <a:r>
              <a:rPr lang="sr-Latn-RS" dirty="0" smtClean="0"/>
              <a:t>roblems with finding students who will complete the diaries to the end.</a:t>
            </a:r>
          </a:p>
          <a:p>
            <a:pPr>
              <a:buNone/>
            </a:pPr>
            <a:endParaRPr lang="sr-Latn-RS" dirty="0" smtClean="0"/>
          </a:p>
          <a:p>
            <a:r>
              <a:rPr lang="sr-Latn-RS" dirty="0" smtClean="0"/>
              <a:t>80 diaries were shared, only 10 were collected.</a:t>
            </a:r>
          </a:p>
          <a:p>
            <a:pPr>
              <a:buNone/>
            </a:pPr>
            <a:endParaRPr lang="sr-Latn-RS" dirty="0" smtClean="0"/>
          </a:p>
          <a:p>
            <a:pPr>
              <a:buNone/>
            </a:pPr>
            <a:r>
              <a:rPr lang="sr-Latn-RS" dirty="0" smtClean="0"/>
              <a:t>So, in order to have representative sample, we must share at least 60 diaries per subject.</a:t>
            </a:r>
          </a:p>
          <a:p>
            <a:pPr>
              <a:buNone/>
            </a:pPr>
            <a:endParaRPr lang="sr-Latn-RS" dirty="0" smtClean="0"/>
          </a:p>
          <a:p>
            <a:endParaRPr lang="en-US" dirty="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sr-Latn-RS" dirty="0" smtClean="0"/>
          </a:p>
          <a:p>
            <a:pPr>
              <a:buNone/>
            </a:pPr>
            <a:endParaRPr lang="sr-Latn-RS" dirty="0" smtClean="0"/>
          </a:p>
          <a:p>
            <a:pPr>
              <a:buNone/>
            </a:pPr>
            <a:r>
              <a:rPr lang="sr-Latn-RS" dirty="0" smtClean="0"/>
              <a:t>Student are not very intrested in taking a part in this project and running their diaries, so we have to find some way to motivate them and include as many as possible.</a:t>
            </a:r>
            <a:endParaRPr lang="en-US" dirty="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a:t>
            </a:r>
            <a:r>
              <a:rPr lang="sr-Latn-RS" dirty="0" smtClean="0"/>
              <a:t>or the end:</a:t>
            </a:r>
          </a:p>
          <a:p>
            <a:endParaRPr lang="sr-Latn-RS" dirty="0" smtClean="0"/>
          </a:p>
          <a:p>
            <a:endParaRPr lang="sr-Latn-RS" dirty="0" smtClean="0"/>
          </a:p>
          <a:p>
            <a:pPr>
              <a:buNone/>
            </a:pPr>
            <a:r>
              <a:rPr lang="sr-Latn-RS" dirty="0" smtClean="0"/>
              <a:t>Students workload on our Universities is not well calculated, so WE as the highest students representatives should support this activity of SIGMUS and help our students in Serbia, after all that is our job.</a:t>
            </a:r>
            <a:endParaRPr lang="en-US" dirty="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sr-Latn-RS" dirty="0" smtClean="0"/>
          </a:p>
          <a:p>
            <a:endParaRPr lang="sr-Latn-RS" dirty="0" smtClean="0"/>
          </a:p>
          <a:p>
            <a:endParaRPr lang="sr-Latn-RS" dirty="0" smtClean="0"/>
          </a:p>
          <a:p>
            <a:endParaRPr lang="sr-Latn-RS" dirty="0" smtClean="0"/>
          </a:p>
          <a:p>
            <a:pPr algn="just"/>
            <a:r>
              <a:rPr lang="sr-Latn-RS" dirty="0" smtClean="0"/>
              <a:t>Thank you for your attention</a:t>
            </a:r>
            <a:r>
              <a:rPr lang="sr-Latn-RS" dirty="0" smtClean="0"/>
              <a:t>!</a:t>
            </a:r>
            <a:endParaRPr lang="en-US" dirty="0" smtClean="0"/>
          </a:p>
          <a:p>
            <a:endParaRPr lang="en-US" dirty="0"/>
          </a:p>
        </p:txBody>
      </p:sp>
      <p:sp>
        <p:nvSpPr>
          <p:cNvPr id="3" name="Title 2"/>
          <p:cNvSpPr>
            <a:spLocks noGrp="1"/>
          </p:cNvSpPr>
          <p:nvPr>
            <p:ph type="title"/>
          </p:nvPr>
        </p:nvSpPr>
        <p:spPr/>
        <p:txBody>
          <a:bodyPr/>
          <a:lstStyle/>
          <a:p>
            <a:endParaRPr lang="en-US" dirty="0"/>
          </a:p>
        </p:txBody>
      </p:sp>
      <p:pic>
        <p:nvPicPr>
          <p:cNvPr id="4" name="Picture 2" descr="C:\Users\Danilo\Desktop\SIGMUS logo.png"/>
          <p:cNvPicPr>
            <a:picLocks noChangeAspect="1" noChangeArrowheads="1"/>
          </p:cNvPicPr>
          <p:nvPr/>
        </p:nvPicPr>
        <p:blipFill>
          <a:blip r:embed="rId2" cstate="print"/>
          <a:srcRect/>
          <a:stretch>
            <a:fillRect/>
          </a:stretch>
        </p:blipFill>
        <p:spPr bwMode="auto">
          <a:xfrm>
            <a:off x="251520" y="404664"/>
            <a:ext cx="3594100" cy="990600"/>
          </a:xfrm>
          <a:prstGeom prst="rect">
            <a:avLst/>
          </a:prstGeom>
          <a:noFill/>
        </p:spPr>
      </p:pic>
      <p:pic>
        <p:nvPicPr>
          <p:cNvPr id="5" name="Picture 4" descr="grbUNS.jpg"/>
          <p:cNvPicPr>
            <a:picLocks noChangeAspect="1"/>
          </p:cNvPicPr>
          <p:nvPr/>
        </p:nvPicPr>
        <p:blipFill>
          <a:blip r:embed="rId3" cstate="print"/>
          <a:stretch>
            <a:fillRect/>
          </a:stretch>
        </p:blipFill>
        <p:spPr>
          <a:xfrm>
            <a:off x="7524328" y="404664"/>
            <a:ext cx="1000125" cy="1000125"/>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205</TotalTime>
  <Words>224</Words>
  <Application>Microsoft Office PowerPoint</Application>
  <PresentationFormat>On-screen Show (4:3)</PresentationFormat>
  <Paragraphs>42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Slide 1</vt:lpstr>
      <vt:lpstr>Slide 2</vt:lpstr>
      <vt:lpstr> </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Danilo</dc:creator>
  <cp:lastModifiedBy>Dinic</cp:lastModifiedBy>
  <cp:revision>20</cp:revision>
  <dcterms:created xsi:type="dcterms:W3CDTF">2011-08-24T21:29:09Z</dcterms:created>
  <dcterms:modified xsi:type="dcterms:W3CDTF">2011-10-04T08:24:09Z</dcterms:modified>
</cp:coreProperties>
</file>